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orben"/>
      <p:regular r:id="rId21"/>
      <p:bold r:id="rId22"/>
    </p:embeddedFont>
    <p:embeddedFont>
      <p:font typeface="Nobile"/>
      <p:regular r:id="rId23"/>
      <p:bold r:id="rId24"/>
      <p:italic r:id="rId25"/>
      <p:boldItalic r:id="rId26"/>
    </p:embeddedFont>
    <p:embeddedFont>
      <p:font typeface="Poppi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orben-bold.fntdata"/><Relationship Id="rId21" Type="http://schemas.openxmlformats.org/officeDocument/2006/relationships/font" Target="fonts/Corben-regular.fntdata"/><Relationship Id="rId24" Type="http://schemas.openxmlformats.org/officeDocument/2006/relationships/font" Target="fonts/Nobile-bold.fntdata"/><Relationship Id="rId23" Type="http://schemas.openxmlformats.org/officeDocument/2006/relationships/font" Target="fonts/Nobil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obile-boldItalic.fntdata"/><Relationship Id="rId25" Type="http://schemas.openxmlformats.org/officeDocument/2006/relationships/font" Target="fonts/Nobile-italic.fntdata"/><Relationship Id="rId28" Type="http://schemas.openxmlformats.org/officeDocument/2006/relationships/font" Target="fonts/PoppinsSemiBold-bold.fntdata"/><Relationship Id="rId27" Type="http://schemas.openxmlformats.org/officeDocument/2006/relationships/font" Target="fonts/Poppins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34e20cc7a_2_24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734e20cc7a_2_24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6" name="Google Shape;316;g3734e20cc7a_2_24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34e20cc7a_2_25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34e20cc7a_2_25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1" name="Google Shape;331;g3734e20cc7a_2_25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34e20cc7a_2_27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734e20cc7a_2_27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3" name="Google Shape;353;g3734e20cc7a_2_27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34e20cc7a_2_31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734e20cc7a_2_31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5" name="Google Shape;405;g3734e20cc7a_2_31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34e20cc7a_2_35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734e20cc7a_2_35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3" name="Google Shape;443;g3734e20cc7a_2_35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34e20cc7a_2_5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734e20cc7a_2_5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9" name="Google Shape;99;g3734e20cc7a_2_5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34e20cc7a_2_7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734e20cc7a_2_7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0" name="Google Shape;120;g3734e20cc7a_2_7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34e20cc7a_2_9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734e20cc7a_2_9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5" name="Google Shape;145;g3734e20cc7a_2_9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34e20cc7a_2_12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734e20cc7a_2_12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9" name="Google Shape;179;g3734e20cc7a_2_12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34e20cc7a_2_13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734e20cc7a_2_13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5" name="Google Shape;195;g3734e20cc7a_2_13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34e20cc7a_2_15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734e20cc7a_2_15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" name="Google Shape;219;g3734e20cc7a_2_15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34e20cc7a_2_18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734e20cc7a_2_18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8" name="Google Shape;248;g3734e20cc7a_2_18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34e20cc7a_2_21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734e20cc7a_2_21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9" name="Google Shape;289;g3734e20cc7a_2_21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838600" y="850439"/>
            <a:ext cx="1401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100"/>
              <a:buFont typeface="Corben"/>
              <a:buNone/>
            </a:pPr>
            <a:r>
              <a:rPr b="0" i="0" lang="en" sz="11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Profiles</a:t>
            </a:r>
            <a:endParaRPr b="0" i="0" sz="1100" u="none" cap="none" strike="noStrike"/>
          </a:p>
        </p:txBody>
      </p:sp>
      <p:sp>
        <p:nvSpPr>
          <p:cNvPr id="319" name="Google Shape;319;p37"/>
          <p:cNvSpPr/>
          <p:nvPr/>
        </p:nvSpPr>
        <p:spPr>
          <a:xfrm>
            <a:off x="2547595" y="736677"/>
            <a:ext cx="6409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00"/>
              <a:buFont typeface="Corben"/>
              <a:buNone/>
            </a:pPr>
            <a:r>
              <a:rPr b="0" i="0" lang="en" sz="21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Our Tech Lead: Samira Hassannoor Sheikh Ahmed</a:t>
            </a:r>
            <a:endParaRPr b="0" i="0" sz="2100" u="none" cap="none" strike="noStrike"/>
          </a:p>
        </p:txBody>
      </p:sp>
      <p:pic>
        <p:nvPicPr>
          <p:cNvPr descr="preencoded.png" id="320" name="Google Shape;3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470" y="1196355"/>
            <a:ext cx="4061594" cy="4061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4440074" y="1182800"/>
            <a:ext cx="3185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👩‍💻</a:t>
            </a:r>
            <a:r>
              <a:rPr b="0" i="0" lang="en" sz="1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Samira Hassannoor Sheikh Ahmed</a:t>
            </a:r>
            <a:endParaRPr b="0" i="0" sz="1300" u="none" cap="none" strike="noStrike"/>
          </a:p>
        </p:txBody>
      </p:sp>
      <p:sp>
        <p:nvSpPr>
          <p:cNvPr id="322" name="Google Shape;322;p37"/>
          <p:cNvSpPr/>
          <p:nvPr/>
        </p:nvSpPr>
        <p:spPr>
          <a:xfrm>
            <a:off x="4708699" y="1508001"/>
            <a:ext cx="4061594" cy="17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00"/>
              <a:buFont typeface="Nobile"/>
              <a:buNone/>
            </a:pPr>
            <a:r>
              <a:rPr b="1" i="0" lang="en" sz="8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Role:</a:t>
            </a:r>
            <a:r>
              <a:rPr b="0" i="0" lang="en" sz="8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Tech Lead / Product Manager</a:t>
            </a:r>
            <a:endParaRPr b="0" i="0" sz="800" u="none" cap="none" strike="noStrike"/>
          </a:p>
        </p:txBody>
      </p:sp>
      <p:sp>
        <p:nvSpPr>
          <p:cNvPr id="323" name="Google Shape;323;p37"/>
          <p:cNvSpPr/>
          <p:nvPr/>
        </p:nvSpPr>
        <p:spPr>
          <a:xfrm>
            <a:off x="4708699" y="1778273"/>
            <a:ext cx="4061594" cy="345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00"/>
              <a:buFont typeface="Nobile"/>
              <a:buNone/>
            </a:pPr>
            <a:r>
              <a:rPr b="1" i="0" lang="en" sz="8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Experience:</a:t>
            </a:r>
            <a:r>
              <a:rPr b="0" i="0" lang="en" sz="8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Diploma in IT (Garissa University), built digital tools, experience in UI/UX and platform design</a:t>
            </a:r>
            <a:endParaRPr b="0" i="0" sz="800" u="none" cap="none" strike="noStrike"/>
          </a:p>
        </p:txBody>
      </p:sp>
      <p:sp>
        <p:nvSpPr>
          <p:cNvPr id="324" name="Google Shape;324;p37"/>
          <p:cNvSpPr/>
          <p:nvPr/>
        </p:nvSpPr>
        <p:spPr>
          <a:xfrm>
            <a:off x="4708699" y="2221483"/>
            <a:ext cx="4061594" cy="17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00"/>
              <a:buFont typeface="Nobile"/>
              <a:buNone/>
            </a:pPr>
            <a:r>
              <a:rPr b="0" i="0" lang="en" sz="8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(Photos can be added in final doc)</a:t>
            </a:r>
            <a:endParaRPr b="0" i="0" sz="800" u="none" cap="none" strike="noStrike"/>
          </a:p>
        </p:txBody>
      </p:sp>
      <p:sp>
        <p:nvSpPr>
          <p:cNvPr id="325" name="Google Shape;325;p37"/>
          <p:cNvSpPr txBox="1"/>
          <p:nvPr/>
        </p:nvSpPr>
        <p:spPr>
          <a:xfrm>
            <a:off x="1635224" y="346477"/>
            <a:ext cx="34914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275" lIns="20275" spcFirstLastPara="1" rIns="20275" wrap="square" tIns="2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i="0" lang="en" sz="745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25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6" name="Google Shape;326;p37" title="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435" y="120999"/>
            <a:ext cx="2555565" cy="46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 title="Power learn Project Logo horizontal no shadow (1).png"/>
          <p:cNvPicPr preferRelativeResize="0"/>
          <p:nvPr/>
        </p:nvPicPr>
        <p:blipFill rotWithShape="1">
          <a:blip r:embed="rId5">
            <a:alphaModFix/>
          </a:blip>
          <a:srcRect b="8664" l="0" r="0" t="1083"/>
          <a:stretch/>
        </p:blipFill>
        <p:spPr>
          <a:xfrm>
            <a:off x="0" y="30327"/>
            <a:ext cx="1635226" cy="77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/>
          <p:nvPr/>
        </p:nvSpPr>
        <p:spPr>
          <a:xfrm>
            <a:off x="496119" y="973783"/>
            <a:ext cx="3558034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Product Design (UI/UX) &amp; Tech Integration</a:t>
            </a:r>
            <a:endParaRPr b="0" i="0" sz="1400" u="none" cap="none" strike="noStrike"/>
          </a:p>
        </p:txBody>
      </p:sp>
      <p:sp>
        <p:nvSpPr>
          <p:cNvPr id="334" name="Google Shape;334;p38"/>
          <p:cNvSpPr/>
          <p:nvPr/>
        </p:nvSpPr>
        <p:spPr>
          <a:xfrm>
            <a:off x="496119" y="1336997"/>
            <a:ext cx="620910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Intuitive Design &amp; Robust Integration</a:t>
            </a:r>
            <a:endParaRPr b="0" i="0" sz="2800" u="none" cap="none" strike="noStrike"/>
          </a:p>
        </p:txBody>
      </p:sp>
      <p:sp>
        <p:nvSpPr>
          <p:cNvPr id="335" name="Google Shape;335;p38"/>
          <p:cNvSpPr/>
          <p:nvPr/>
        </p:nvSpPr>
        <p:spPr>
          <a:xfrm>
            <a:off x="496119" y="2263644"/>
            <a:ext cx="2419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Product Design (UI/UX)</a:t>
            </a:r>
            <a:endParaRPr b="0" i="0" sz="1700" u="none" cap="none" strike="noStrike"/>
          </a:p>
        </p:txBody>
      </p:sp>
      <p:sp>
        <p:nvSpPr>
          <p:cNvPr id="336" name="Google Shape;336;p38"/>
          <p:cNvSpPr/>
          <p:nvPr/>
        </p:nvSpPr>
        <p:spPr>
          <a:xfrm>
            <a:off x="496125" y="2502900"/>
            <a:ext cx="40758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Designed for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non-tech-savvy creatives</a:t>
            </a:r>
            <a:endParaRPr b="0" i="0" sz="1100" u="none" cap="none" strike="noStrike"/>
          </a:p>
        </p:txBody>
      </p:sp>
      <p:sp>
        <p:nvSpPr>
          <p:cNvPr id="337" name="Google Shape;337;p38"/>
          <p:cNvSpPr/>
          <p:nvPr/>
        </p:nvSpPr>
        <p:spPr>
          <a:xfrm>
            <a:off x="496119" y="2818284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Simple dashboard: color-coded IP status, repayment flags</a:t>
            </a:r>
            <a:endParaRPr b="0" i="0" sz="1100" u="none" cap="none" strike="noStrike"/>
          </a:p>
        </p:txBody>
      </p:sp>
      <p:sp>
        <p:nvSpPr>
          <p:cNvPr id="338" name="Google Shape;338;p38"/>
          <p:cNvSpPr/>
          <p:nvPr/>
        </p:nvSpPr>
        <p:spPr>
          <a:xfrm>
            <a:off x="496119" y="3321472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Multichannel reminders with one-click actions</a:t>
            </a:r>
            <a:endParaRPr b="0" i="0" sz="1100" u="none" cap="none" strike="noStrike"/>
          </a:p>
        </p:txBody>
      </p:sp>
      <p:sp>
        <p:nvSpPr>
          <p:cNvPr id="339" name="Google Shape;339;p38"/>
          <p:cNvSpPr/>
          <p:nvPr/>
        </p:nvSpPr>
        <p:spPr>
          <a:xfrm>
            <a:off x="496119" y="3597846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Can run on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web &amp; mobile PWA</a:t>
            </a:r>
            <a:endParaRPr b="0" i="0" sz="1100" u="none" cap="none" strike="noStrike"/>
          </a:p>
        </p:txBody>
      </p:sp>
      <p:sp>
        <p:nvSpPr>
          <p:cNvPr id="340" name="Google Shape;340;p38"/>
          <p:cNvSpPr/>
          <p:nvPr/>
        </p:nvSpPr>
        <p:spPr>
          <a:xfrm>
            <a:off x="496119" y="3874219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Color-coded status indicators for urgency</a:t>
            </a:r>
            <a:endParaRPr b="0" i="0" sz="1100" u="none" cap="none" strike="noStrike"/>
          </a:p>
        </p:txBody>
      </p:sp>
      <p:sp>
        <p:nvSpPr>
          <p:cNvPr id="341" name="Google Shape;341;p38"/>
          <p:cNvSpPr/>
          <p:nvPr/>
        </p:nvSpPr>
        <p:spPr>
          <a:xfrm>
            <a:off x="4749700" y="2134350"/>
            <a:ext cx="2648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Tech Integration &amp; Cost</a:t>
            </a:r>
            <a:endParaRPr b="0" i="0" sz="1700" u="none" cap="none" strike="noStrike"/>
          </a:p>
        </p:txBody>
      </p:sp>
      <p:sp>
        <p:nvSpPr>
          <p:cNvPr id="342" name="Google Shape;342;p38"/>
          <p:cNvSpPr/>
          <p:nvPr/>
        </p:nvSpPr>
        <p:spPr>
          <a:xfrm>
            <a:off x="4695776" y="2818260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Ready?: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MVP in development</a:t>
            </a:r>
            <a:endParaRPr b="0" i="0" sz="1100" u="none" cap="none" strike="noStrike"/>
          </a:p>
        </p:txBody>
      </p:sp>
      <p:sp>
        <p:nvSpPr>
          <p:cNvPr id="343" name="Google Shape;343;p38"/>
          <p:cNvSpPr/>
          <p:nvPr/>
        </p:nvSpPr>
        <p:spPr>
          <a:xfrm>
            <a:off x="4749676" y="249579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Timeline: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4 months full launch</a:t>
            </a:r>
            <a:endParaRPr b="0" i="0" sz="1100" u="none" cap="none" strike="noStrike"/>
          </a:p>
        </p:txBody>
      </p:sp>
      <p:sp>
        <p:nvSpPr>
          <p:cNvPr id="344" name="Google Shape;344;p38"/>
          <p:cNvSpPr/>
          <p:nvPr/>
        </p:nvSpPr>
        <p:spPr>
          <a:xfrm>
            <a:off x="4749701" y="3094657"/>
            <a:ext cx="3902943" cy="472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Integration Capable With: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G-Suite </a:t>
            </a: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WhatsApp API </a:t>
            </a: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Email &amp; SMS </a:t>
            </a: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🔜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Microsoft ERP</a:t>
            </a:r>
            <a:endParaRPr b="0" i="0" sz="1100" u="none" cap="none" strike="noStrike"/>
          </a:p>
        </p:txBody>
      </p:sp>
      <p:sp>
        <p:nvSpPr>
          <p:cNvPr id="345" name="Google Shape;345;p38"/>
          <p:cNvSpPr/>
          <p:nvPr/>
        </p:nvSpPr>
        <p:spPr>
          <a:xfrm>
            <a:off x="4749701" y="3616896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Cost to Finish: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KES 1,500,000</a:t>
            </a:r>
            <a:endParaRPr b="0" i="0" sz="1100" u="none" cap="none" strike="noStrike"/>
          </a:p>
        </p:txBody>
      </p:sp>
      <p:sp>
        <p:nvSpPr>
          <p:cNvPr id="346" name="Google Shape;346;p38"/>
          <p:cNvSpPr/>
          <p:nvPr/>
        </p:nvSpPr>
        <p:spPr>
          <a:xfrm>
            <a:off x="4749701" y="3893269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 Integration Cost: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KES 300,000</a:t>
            </a:r>
            <a:endParaRPr b="0" i="0" sz="1100" u="none" cap="none" strike="noStrike"/>
          </a:p>
        </p:txBody>
      </p:sp>
      <p:sp>
        <p:nvSpPr>
          <p:cNvPr id="347" name="Google Shape;347;p38"/>
          <p:cNvSpPr txBox="1"/>
          <p:nvPr/>
        </p:nvSpPr>
        <p:spPr>
          <a:xfrm>
            <a:off x="1635224" y="346491"/>
            <a:ext cx="3491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275" lIns="20275" spcFirstLastPara="1" rIns="20275" wrap="square" tIns="2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i="0" lang="en" sz="745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25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48" name="Google Shape;348;p38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1021"/>
            <a:ext cx="2555565" cy="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50"/>
            <a:ext cx="1443937" cy="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433834" y="340816"/>
            <a:ext cx="1549449" cy="193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00"/>
              <a:buFont typeface="Corben"/>
              <a:buNone/>
            </a:pPr>
            <a:r>
              <a:t/>
            </a:r>
            <a:endParaRPr b="0" i="0" sz="1200" u="none" cap="none" strike="noStrike"/>
          </a:p>
        </p:txBody>
      </p:sp>
      <p:sp>
        <p:nvSpPr>
          <p:cNvPr id="356" name="Google Shape;356;p39"/>
          <p:cNvSpPr/>
          <p:nvPr/>
        </p:nvSpPr>
        <p:spPr>
          <a:xfrm>
            <a:off x="433834" y="658341"/>
            <a:ext cx="4691434" cy="3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00"/>
              <a:buFont typeface="Corben"/>
              <a:buNone/>
            </a:pPr>
            <a:r>
              <a:rPr b="0" i="0" lang="en" sz="2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Total Requested: KES 1,800,000</a:t>
            </a:r>
            <a:endParaRPr b="0" i="0" sz="2400" u="none" cap="none" strike="noStrike"/>
          </a:p>
        </p:txBody>
      </p:sp>
      <p:sp>
        <p:nvSpPr>
          <p:cNvPr id="357" name="Google Shape;357;p39"/>
          <p:cNvSpPr/>
          <p:nvPr/>
        </p:nvSpPr>
        <p:spPr>
          <a:xfrm>
            <a:off x="433834" y="1231553"/>
            <a:ext cx="8276332" cy="3574702"/>
          </a:xfrm>
          <a:prstGeom prst="roundRect">
            <a:avLst>
              <a:gd fmla="val 1456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438596" y="1236315"/>
            <a:ext cx="8266807" cy="35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562496" y="1315418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Needs Category</a:t>
            </a:r>
            <a:endParaRPr b="0" i="0" sz="1000" u="none" cap="none" strike="noStrike"/>
          </a:p>
        </p:txBody>
      </p:sp>
      <p:sp>
        <p:nvSpPr>
          <p:cNvPr id="360" name="Google Shape;360;p39"/>
          <p:cNvSpPr/>
          <p:nvPr/>
        </p:nvSpPr>
        <p:spPr>
          <a:xfrm>
            <a:off x="4698281" y="1315418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Amount (KES)</a:t>
            </a:r>
            <a:endParaRPr b="0" i="0" sz="1000" u="none" cap="none" strike="noStrike"/>
          </a:p>
        </p:txBody>
      </p:sp>
      <p:sp>
        <p:nvSpPr>
          <p:cNvPr id="361" name="Google Shape;361;p39"/>
          <p:cNvSpPr/>
          <p:nvPr/>
        </p:nvSpPr>
        <p:spPr>
          <a:xfrm>
            <a:off x="6764983" y="1315418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% of Total Funds</a:t>
            </a:r>
            <a:endParaRPr b="0" i="0" sz="1000" u="none" cap="none" strike="noStrike"/>
          </a:p>
        </p:txBody>
      </p:sp>
      <p:sp>
        <p:nvSpPr>
          <p:cNvPr id="362" name="Google Shape;362;p39"/>
          <p:cNvSpPr/>
          <p:nvPr/>
        </p:nvSpPr>
        <p:spPr>
          <a:xfrm>
            <a:off x="438596" y="1592833"/>
            <a:ext cx="8266807" cy="3565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562496" y="1671935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Tools</a:t>
            </a:r>
            <a:endParaRPr b="0" i="0" sz="1000" u="none" cap="none" strike="noStrike"/>
          </a:p>
        </p:txBody>
      </p:sp>
      <p:sp>
        <p:nvSpPr>
          <p:cNvPr id="364" name="Google Shape;364;p39"/>
          <p:cNvSpPr/>
          <p:nvPr/>
        </p:nvSpPr>
        <p:spPr>
          <a:xfrm>
            <a:off x="4698281" y="1671935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200,000</a:t>
            </a:r>
            <a:endParaRPr b="0" i="0" sz="1000" u="none" cap="none" strike="noStrike"/>
          </a:p>
        </p:txBody>
      </p:sp>
      <p:sp>
        <p:nvSpPr>
          <p:cNvPr id="365" name="Google Shape;365;p39"/>
          <p:cNvSpPr/>
          <p:nvPr/>
        </p:nvSpPr>
        <p:spPr>
          <a:xfrm>
            <a:off x="6764983" y="1671935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11%</a:t>
            </a:r>
            <a:endParaRPr b="0" i="0" sz="1000" u="none" cap="none" strike="noStrike"/>
          </a:p>
        </p:txBody>
      </p:sp>
      <p:sp>
        <p:nvSpPr>
          <p:cNvPr id="366" name="Google Shape;366;p39"/>
          <p:cNvSpPr/>
          <p:nvPr/>
        </p:nvSpPr>
        <p:spPr>
          <a:xfrm>
            <a:off x="438596" y="1949351"/>
            <a:ext cx="8266807" cy="35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562496" y="2028453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Salaries</a:t>
            </a:r>
            <a:endParaRPr b="0" i="0" sz="1000" u="none" cap="none" strike="noStrike"/>
          </a:p>
        </p:txBody>
      </p:sp>
      <p:sp>
        <p:nvSpPr>
          <p:cNvPr id="368" name="Google Shape;368;p39"/>
          <p:cNvSpPr/>
          <p:nvPr/>
        </p:nvSpPr>
        <p:spPr>
          <a:xfrm>
            <a:off x="4698281" y="2028453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700,000</a:t>
            </a:r>
            <a:endParaRPr b="0" i="0" sz="1000" u="none" cap="none" strike="noStrike"/>
          </a:p>
        </p:txBody>
      </p:sp>
      <p:sp>
        <p:nvSpPr>
          <p:cNvPr id="369" name="Google Shape;369;p39"/>
          <p:cNvSpPr/>
          <p:nvPr/>
        </p:nvSpPr>
        <p:spPr>
          <a:xfrm>
            <a:off x="6764983" y="2028453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39%</a:t>
            </a:r>
            <a:endParaRPr b="0" i="0" sz="1000" u="none" cap="none" strike="noStrike"/>
          </a:p>
        </p:txBody>
      </p:sp>
      <p:sp>
        <p:nvSpPr>
          <p:cNvPr id="370" name="Google Shape;370;p39"/>
          <p:cNvSpPr/>
          <p:nvPr/>
        </p:nvSpPr>
        <p:spPr>
          <a:xfrm>
            <a:off x="438596" y="2305869"/>
            <a:ext cx="8266807" cy="3565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562496" y="2384971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UI/UX &amp; Design</a:t>
            </a:r>
            <a:endParaRPr b="0" i="0" sz="1000" u="none" cap="none" strike="noStrike"/>
          </a:p>
        </p:txBody>
      </p:sp>
      <p:sp>
        <p:nvSpPr>
          <p:cNvPr id="372" name="Google Shape;372;p39"/>
          <p:cNvSpPr/>
          <p:nvPr/>
        </p:nvSpPr>
        <p:spPr>
          <a:xfrm>
            <a:off x="4698281" y="2384971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b="0" i="0" sz="1000" u="none" cap="none" strike="noStrike"/>
          </a:p>
        </p:txBody>
      </p:sp>
      <p:sp>
        <p:nvSpPr>
          <p:cNvPr id="373" name="Google Shape;373;p39"/>
          <p:cNvSpPr/>
          <p:nvPr/>
        </p:nvSpPr>
        <p:spPr>
          <a:xfrm>
            <a:off x="6764983" y="2384971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b="0" i="0" sz="1000" u="none" cap="none" strike="noStrike"/>
          </a:p>
        </p:txBody>
      </p:sp>
      <p:sp>
        <p:nvSpPr>
          <p:cNvPr id="374" name="Google Shape;374;p39"/>
          <p:cNvSpPr/>
          <p:nvPr/>
        </p:nvSpPr>
        <p:spPr>
          <a:xfrm>
            <a:off x="438596" y="2662386"/>
            <a:ext cx="8266807" cy="35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9"/>
          <p:cNvSpPr/>
          <p:nvPr/>
        </p:nvSpPr>
        <p:spPr>
          <a:xfrm>
            <a:off x="562496" y="2741489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Hosting &amp; Servers</a:t>
            </a:r>
            <a:endParaRPr b="0" i="0" sz="1000" u="none" cap="none" strike="noStrike"/>
          </a:p>
        </p:txBody>
      </p:sp>
      <p:sp>
        <p:nvSpPr>
          <p:cNvPr id="376" name="Google Shape;376;p39"/>
          <p:cNvSpPr/>
          <p:nvPr/>
        </p:nvSpPr>
        <p:spPr>
          <a:xfrm>
            <a:off x="4698281" y="2741489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b="0" i="0" sz="1000" u="none" cap="none" strike="noStrike"/>
          </a:p>
        </p:txBody>
      </p:sp>
      <p:sp>
        <p:nvSpPr>
          <p:cNvPr id="377" name="Google Shape;377;p39"/>
          <p:cNvSpPr/>
          <p:nvPr/>
        </p:nvSpPr>
        <p:spPr>
          <a:xfrm>
            <a:off x="6764983" y="2741489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b="0" i="0" sz="1000" u="none" cap="none" strike="noStrike"/>
          </a:p>
        </p:txBody>
      </p:sp>
      <p:sp>
        <p:nvSpPr>
          <p:cNvPr id="378" name="Google Shape;378;p39"/>
          <p:cNvSpPr/>
          <p:nvPr/>
        </p:nvSpPr>
        <p:spPr>
          <a:xfrm>
            <a:off x="438596" y="3018904"/>
            <a:ext cx="8266807" cy="3565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562496" y="3098006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IP/Legal Advisors</a:t>
            </a:r>
            <a:endParaRPr b="0" i="0" sz="1000" u="none" cap="none" strike="noStrike"/>
          </a:p>
        </p:txBody>
      </p:sp>
      <p:sp>
        <p:nvSpPr>
          <p:cNvPr id="380" name="Google Shape;380;p39"/>
          <p:cNvSpPr/>
          <p:nvPr/>
        </p:nvSpPr>
        <p:spPr>
          <a:xfrm>
            <a:off x="4698281" y="3098006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b="0" i="0" sz="1000" u="none" cap="none" strike="noStrike"/>
          </a:p>
        </p:txBody>
      </p:sp>
      <p:sp>
        <p:nvSpPr>
          <p:cNvPr id="381" name="Google Shape;381;p39"/>
          <p:cNvSpPr/>
          <p:nvPr/>
        </p:nvSpPr>
        <p:spPr>
          <a:xfrm>
            <a:off x="6764983" y="3098006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b="0" i="0" sz="1000" u="none" cap="none" strike="noStrike"/>
          </a:p>
        </p:txBody>
      </p:sp>
      <p:sp>
        <p:nvSpPr>
          <p:cNvPr id="382" name="Google Shape;382;p39"/>
          <p:cNvSpPr/>
          <p:nvPr/>
        </p:nvSpPr>
        <p:spPr>
          <a:xfrm>
            <a:off x="438596" y="3375422"/>
            <a:ext cx="8266807" cy="35651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562496" y="3454524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 Integration</a:t>
            </a:r>
            <a:endParaRPr b="0" i="0" sz="1000" u="none" cap="none" strike="noStrike"/>
          </a:p>
        </p:txBody>
      </p:sp>
      <p:sp>
        <p:nvSpPr>
          <p:cNvPr id="384" name="Google Shape;384;p39"/>
          <p:cNvSpPr/>
          <p:nvPr/>
        </p:nvSpPr>
        <p:spPr>
          <a:xfrm>
            <a:off x="4698281" y="3454524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300,000</a:t>
            </a:r>
            <a:endParaRPr b="0" i="0" sz="1000" u="none" cap="none" strike="noStrike"/>
          </a:p>
        </p:txBody>
      </p:sp>
      <p:sp>
        <p:nvSpPr>
          <p:cNvPr id="385" name="Google Shape;385;p39"/>
          <p:cNvSpPr/>
          <p:nvPr/>
        </p:nvSpPr>
        <p:spPr>
          <a:xfrm>
            <a:off x="6764983" y="3454524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17%</a:t>
            </a:r>
            <a:endParaRPr b="0" i="0" sz="1000" u="none" cap="none" strike="noStrike"/>
          </a:p>
        </p:txBody>
      </p:sp>
      <p:sp>
        <p:nvSpPr>
          <p:cNvPr id="386" name="Google Shape;386;p39"/>
          <p:cNvSpPr/>
          <p:nvPr/>
        </p:nvSpPr>
        <p:spPr>
          <a:xfrm>
            <a:off x="438596" y="3731939"/>
            <a:ext cx="8266807" cy="3565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562496" y="3811042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Testing &amp; Rollout</a:t>
            </a:r>
            <a:endParaRPr b="0" i="0" sz="1000" u="none" cap="none" strike="noStrike"/>
          </a:p>
        </p:txBody>
      </p:sp>
      <p:sp>
        <p:nvSpPr>
          <p:cNvPr id="388" name="Google Shape;388;p39"/>
          <p:cNvSpPr/>
          <p:nvPr/>
        </p:nvSpPr>
        <p:spPr>
          <a:xfrm>
            <a:off x="4698281" y="3811042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b="0" i="0" sz="1000" u="none" cap="none" strike="noStrike"/>
          </a:p>
        </p:txBody>
      </p:sp>
      <p:sp>
        <p:nvSpPr>
          <p:cNvPr id="389" name="Google Shape;389;p39"/>
          <p:cNvSpPr/>
          <p:nvPr/>
        </p:nvSpPr>
        <p:spPr>
          <a:xfrm>
            <a:off x="6764983" y="3811042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b="0" i="0" sz="1000" u="none" cap="none" strike="noStrike"/>
          </a:p>
        </p:txBody>
      </p:sp>
      <p:sp>
        <p:nvSpPr>
          <p:cNvPr id="390" name="Google Shape;390;p39"/>
          <p:cNvSpPr/>
          <p:nvPr/>
        </p:nvSpPr>
        <p:spPr>
          <a:xfrm>
            <a:off x="438596" y="4088458"/>
            <a:ext cx="8266807" cy="35651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562496" y="4167559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Marketing</a:t>
            </a:r>
            <a:endParaRPr b="0" i="0" sz="1000" u="none" cap="none" strike="noStrike"/>
          </a:p>
        </p:txBody>
      </p:sp>
      <p:sp>
        <p:nvSpPr>
          <p:cNvPr id="392" name="Google Shape;392;p39"/>
          <p:cNvSpPr/>
          <p:nvPr/>
        </p:nvSpPr>
        <p:spPr>
          <a:xfrm>
            <a:off x="4698281" y="4167559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200,000</a:t>
            </a:r>
            <a:endParaRPr b="0" i="0" sz="1000" u="none" cap="none" strike="noStrike"/>
          </a:p>
        </p:txBody>
      </p:sp>
      <p:sp>
        <p:nvSpPr>
          <p:cNvPr id="393" name="Google Shape;393;p39"/>
          <p:cNvSpPr/>
          <p:nvPr/>
        </p:nvSpPr>
        <p:spPr>
          <a:xfrm>
            <a:off x="6764983" y="4167559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11%</a:t>
            </a:r>
            <a:endParaRPr b="0" i="0" sz="1000" u="none" cap="none" strike="noStrike"/>
          </a:p>
        </p:txBody>
      </p:sp>
      <p:sp>
        <p:nvSpPr>
          <p:cNvPr id="394" name="Google Shape;394;p39"/>
          <p:cNvSpPr/>
          <p:nvPr/>
        </p:nvSpPr>
        <p:spPr>
          <a:xfrm>
            <a:off x="438596" y="4444975"/>
            <a:ext cx="8266807" cy="3565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/>
          <p:cNvSpPr/>
          <p:nvPr/>
        </p:nvSpPr>
        <p:spPr>
          <a:xfrm>
            <a:off x="562496" y="4524078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1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Total</a:t>
            </a:r>
            <a:endParaRPr b="0" i="0" sz="1000" u="none" cap="none" strike="noStrike"/>
          </a:p>
        </p:txBody>
      </p:sp>
      <p:sp>
        <p:nvSpPr>
          <p:cNvPr id="396" name="Google Shape;396;p39"/>
          <p:cNvSpPr/>
          <p:nvPr/>
        </p:nvSpPr>
        <p:spPr>
          <a:xfrm>
            <a:off x="4698281" y="4524078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1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1,800,000</a:t>
            </a:r>
            <a:endParaRPr b="0" i="0" sz="1000" u="none" cap="none" strike="noStrike"/>
          </a:p>
        </p:txBody>
      </p:sp>
      <p:sp>
        <p:nvSpPr>
          <p:cNvPr id="397" name="Google Shape;397;p39"/>
          <p:cNvSpPr/>
          <p:nvPr/>
        </p:nvSpPr>
        <p:spPr>
          <a:xfrm>
            <a:off x="6764983" y="4524078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100%</a:t>
            </a:r>
            <a:endParaRPr b="0" i="0" sz="1000" u="none" cap="none" strike="noStrike"/>
          </a:p>
        </p:txBody>
      </p:sp>
      <p:sp>
        <p:nvSpPr>
          <p:cNvPr id="398" name="Google Shape;398;p39"/>
          <p:cNvSpPr/>
          <p:nvPr/>
        </p:nvSpPr>
        <p:spPr>
          <a:xfrm>
            <a:off x="5433934" y="686291"/>
            <a:ext cx="15495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00"/>
              <a:buFont typeface="Corben"/>
              <a:buNone/>
            </a:pPr>
            <a:r>
              <a:rPr b="0" i="0" lang="en" sz="12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Funding Ask</a:t>
            </a:r>
            <a:endParaRPr b="0" i="0" sz="1200" u="none" cap="none" strike="noStrike"/>
          </a:p>
        </p:txBody>
      </p:sp>
      <p:sp>
        <p:nvSpPr>
          <p:cNvPr id="399" name="Google Shape;399;p39"/>
          <p:cNvSpPr txBox="1"/>
          <p:nvPr/>
        </p:nvSpPr>
        <p:spPr>
          <a:xfrm>
            <a:off x="1635224" y="346491"/>
            <a:ext cx="3491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275" lIns="20275" spcFirstLastPara="1" rIns="20275" wrap="square" tIns="2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i="0" lang="en" sz="745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25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00" name="Google Shape;400;p39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1021"/>
            <a:ext cx="2555565" cy="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50"/>
            <a:ext cx="1443937" cy="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/>
          <p:nvPr/>
        </p:nvSpPr>
        <p:spPr>
          <a:xfrm>
            <a:off x="543802" y="634098"/>
            <a:ext cx="171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100"/>
              <a:buFont typeface="Corben"/>
              <a:buNone/>
            </a:pPr>
            <a:r>
              <a:rPr i="1" lang="en" sz="1300" u="sng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Vision &amp; Roadmap</a:t>
            </a:r>
            <a:endParaRPr i="1" sz="1300" u="sng" cap="none" strike="noStrike"/>
          </a:p>
        </p:txBody>
      </p:sp>
      <p:sp>
        <p:nvSpPr>
          <p:cNvPr id="408" name="Google Shape;408;p40"/>
          <p:cNvSpPr/>
          <p:nvPr/>
        </p:nvSpPr>
        <p:spPr>
          <a:xfrm>
            <a:off x="2164791" y="832481"/>
            <a:ext cx="4814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b="0" i="0" lang="en" sz="22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Empowering Creatives Across Africa</a:t>
            </a:r>
            <a:endParaRPr b="0" i="0" sz="2200" u="none" cap="none" strike="noStrike"/>
          </a:p>
        </p:txBody>
      </p:sp>
      <p:sp>
        <p:nvSpPr>
          <p:cNvPr id="409" name="Google Shape;409;p40"/>
          <p:cNvSpPr/>
          <p:nvPr/>
        </p:nvSpPr>
        <p:spPr>
          <a:xfrm>
            <a:off x="391716" y="1112193"/>
            <a:ext cx="1711524" cy="22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🌍</a:t>
            </a:r>
            <a:r>
              <a:rPr b="0" i="0" lang="en" sz="1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Long-Term Vision:</a:t>
            </a:r>
            <a:endParaRPr b="0" i="0" sz="1300" u="none" cap="none" strike="noStrike"/>
          </a:p>
        </p:txBody>
      </p:sp>
      <p:sp>
        <p:nvSpPr>
          <p:cNvPr id="410" name="Google Shape;410;p40"/>
          <p:cNvSpPr/>
          <p:nvPr/>
        </p:nvSpPr>
        <p:spPr>
          <a:xfrm>
            <a:off x="391716" y="1508968"/>
            <a:ext cx="8360569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 empower creatives across Africa with tools that protect their rights and ensure fair compensation.</a:t>
            </a:r>
            <a:endParaRPr b="0" i="0" sz="900" u="none" cap="none" strike="noStrike"/>
          </a:p>
        </p:txBody>
      </p:sp>
      <p:sp>
        <p:nvSpPr>
          <p:cNvPr id="411" name="Google Shape;411;p40"/>
          <p:cNvSpPr/>
          <p:nvPr/>
        </p:nvSpPr>
        <p:spPr>
          <a:xfrm>
            <a:off x="391716" y="1855887"/>
            <a:ext cx="2015654" cy="22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📆</a:t>
            </a:r>
            <a:r>
              <a:rPr b="0" i="0" lang="en" sz="1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12–24 Month Roadmap:</a:t>
            </a:r>
            <a:endParaRPr b="0" i="0" sz="1300" u="none" cap="none" strike="noStrike"/>
          </a:p>
        </p:txBody>
      </p:sp>
      <p:sp>
        <p:nvSpPr>
          <p:cNvPr id="412" name="Google Shape;412;p40"/>
          <p:cNvSpPr/>
          <p:nvPr/>
        </p:nvSpPr>
        <p:spPr>
          <a:xfrm>
            <a:off x="391716" y="2252663"/>
            <a:ext cx="8360569" cy="2591991"/>
          </a:xfrm>
          <a:prstGeom prst="roundRect">
            <a:avLst>
              <a:gd fmla="val 1814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396478" y="2257425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508397" y="2329309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Timeline</a:t>
            </a:r>
            <a:endParaRPr b="0" i="0" sz="900" u="none" cap="none" strike="noStrike"/>
          </a:p>
        </p:txBody>
      </p:sp>
      <p:sp>
        <p:nvSpPr>
          <p:cNvPr id="415" name="Google Shape;415;p40"/>
          <p:cNvSpPr/>
          <p:nvPr/>
        </p:nvSpPr>
        <p:spPr>
          <a:xfrm>
            <a:off x="2598539" y="2329309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Milestone</a:t>
            </a:r>
            <a:endParaRPr b="0" i="0" sz="900" u="none" cap="none" strike="noStrike"/>
          </a:p>
        </p:txBody>
      </p:sp>
      <p:sp>
        <p:nvSpPr>
          <p:cNvPr id="416" name="Google Shape;416;p40"/>
          <p:cNvSpPr/>
          <p:nvPr/>
        </p:nvSpPr>
        <p:spPr>
          <a:xfrm>
            <a:off x="396478" y="2580233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508397" y="2652118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1–2</a:t>
            </a:r>
            <a:endParaRPr b="0" i="0" sz="900" u="none" cap="none" strike="noStrike"/>
          </a:p>
        </p:txBody>
      </p:sp>
      <p:sp>
        <p:nvSpPr>
          <p:cNvPr id="418" name="Google Shape;418;p40"/>
          <p:cNvSpPr/>
          <p:nvPr/>
        </p:nvSpPr>
        <p:spPr>
          <a:xfrm>
            <a:off x="2598539" y="2652118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MVP Development</a:t>
            </a:r>
            <a:endParaRPr b="0" i="0" sz="900" u="none" cap="none" strike="noStrike"/>
          </a:p>
        </p:txBody>
      </p:sp>
      <p:sp>
        <p:nvSpPr>
          <p:cNvPr id="419" name="Google Shape;419;p40"/>
          <p:cNvSpPr/>
          <p:nvPr/>
        </p:nvSpPr>
        <p:spPr>
          <a:xfrm>
            <a:off x="396478" y="2903041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/>
          <p:cNvSpPr/>
          <p:nvPr/>
        </p:nvSpPr>
        <p:spPr>
          <a:xfrm>
            <a:off x="508397" y="2974926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3</a:t>
            </a:r>
            <a:endParaRPr b="0" i="0" sz="900" u="none" cap="none" strike="noStrike"/>
          </a:p>
        </p:txBody>
      </p:sp>
      <p:sp>
        <p:nvSpPr>
          <p:cNvPr id="421" name="Google Shape;421;p40"/>
          <p:cNvSpPr/>
          <p:nvPr/>
        </p:nvSpPr>
        <p:spPr>
          <a:xfrm>
            <a:off x="2598539" y="2974926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Pilot with HEVA creatives</a:t>
            </a:r>
            <a:endParaRPr b="0" i="0" sz="900" u="none" cap="none" strike="noStrike"/>
          </a:p>
        </p:txBody>
      </p:sp>
      <p:sp>
        <p:nvSpPr>
          <p:cNvPr id="422" name="Google Shape;422;p40"/>
          <p:cNvSpPr/>
          <p:nvPr/>
        </p:nvSpPr>
        <p:spPr>
          <a:xfrm>
            <a:off x="396478" y="3225849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508397" y="3297734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6</a:t>
            </a:r>
            <a:endParaRPr b="0" i="0" sz="900" u="none" cap="none" strike="noStrike"/>
          </a:p>
        </p:txBody>
      </p:sp>
      <p:sp>
        <p:nvSpPr>
          <p:cNvPr id="424" name="Google Shape;424;p40"/>
          <p:cNvSpPr/>
          <p:nvPr/>
        </p:nvSpPr>
        <p:spPr>
          <a:xfrm>
            <a:off x="2598539" y="3297734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crawler module integrated</a:t>
            </a:r>
            <a:endParaRPr b="0" i="0" sz="900" u="none" cap="none" strike="noStrike"/>
          </a:p>
        </p:txBody>
      </p:sp>
      <p:sp>
        <p:nvSpPr>
          <p:cNvPr id="425" name="Google Shape;425;p40"/>
          <p:cNvSpPr/>
          <p:nvPr/>
        </p:nvSpPr>
        <p:spPr>
          <a:xfrm>
            <a:off x="396478" y="3548658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/>
          <p:nvPr/>
        </p:nvSpPr>
        <p:spPr>
          <a:xfrm>
            <a:off x="508397" y="3620542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9</a:t>
            </a:r>
            <a:endParaRPr b="0" i="0" sz="900" u="none" cap="none" strike="noStrike"/>
          </a:p>
        </p:txBody>
      </p:sp>
      <p:sp>
        <p:nvSpPr>
          <p:cNvPr id="427" name="Google Shape;427;p40"/>
          <p:cNvSpPr/>
          <p:nvPr/>
        </p:nvSpPr>
        <p:spPr>
          <a:xfrm>
            <a:off x="2598539" y="3620542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Launch full dashboard</a:t>
            </a:r>
            <a:endParaRPr b="0" i="0" sz="900" u="none" cap="none" strike="noStrike"/>
          </a:p>
        </p:txBody>
      </p:sp>
      <p:sp>
        <p:nvSpPr>
          <p:cNvPr id="428" name="Google Shape;428;p40"/>
          <p:cNvSpPr/>
          <p:nvPr/>
        </p:nvSpPr>
        <p:spPr>
          <a:xfrm>
            <a:off x="396478" y="3871466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508397" y="3943350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12</a:t>
            </a:r>
            <a:endParaRPr b="0" i="0" sz="900" u="none" cap="none" strike="noStrike"/>
          </a:p>
        </p:txBody>
      </p:sp>
      <p:sp>
        <p:nvSpPr>
          <p:cNvPr id="430" name="Google Shape;430;p40"/>
          <p:cNvSpPr/>
          <p:nvPr/>
        </p:nvSpPr>
        <p:spPr>
          <a:xfrm>
            <a:off x="2598539" y="3943350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Begin licensing to legal/IP agencies</a:t>
            </a:r>
            <a:endParaRPr b="0" i="0" sz="900" u="none" cap="none" strike="noStrike"/>
          </a:p>
        </p:txBody>
      </p:sp>
      <p:sp>
        <p:nvSpPr>
          <p:cNvPr id="431" name="Google Shape;431;p40"/>
          <p:cNvSpPr/>
          <p:nvPr/>
        </p:nvSpPr>
        <p:spPr>
          <a:xfrm>
            <a:off x="396478" y="4194274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/>
          <p:nvPr/>
        </p:nvSpPr>
        <p:spPr>
          <a:xfrm>
            <a:off x="508397" y="4266158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18</a:t>
            </a:r>
            <a:endParaRPr b="0" i="0" sz="900" u="none" cap="none" strike="noStrike"/>
          </a:p>
        </p:txBody>
      </p:sp>
      <p:sp>
        <p:nvSpPr>
          <p:cNvPr id="433" name="Google Shape;433;p40"/>
          <p:cNvSpPr/>
          <p:nvPr/>
        </p:nvSpPr>
        <p:spPr>
          <a:xfrm>
            <a:off x="2598539" y="4266158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Expand to Nigeria &amp; South Africa</a:t>
            </a:r>
            <a:endParaRPr b="0" i="0" sz="900" u="none" cap="none" strike="noStrike"/>
          </a:p>
        </p:txBody>
      </p:sp>
      <p:sp>
        <p:nvSpPr>
          <p:cNvPr id="434" name="Google Shape;434;p40"/>
          <p:cNvSpPr/>
          <p:nvPr/>
        </p:nvSpPr>
        <p:spPr>
          <a:xfrm>
            <a:off x="396478" y="4517083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508397" y="4588966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24</a:t>
            </a:r>
            <a:endParaRPr b="0" i="0" sz="900" u="none" cap="none" strike="noStrike"/>
          </a:p>
        </p:txBody>
      </p:sp>
      <p:sp>
        <p:nvSpPr>
          <p:cNvPr id="436" name="Google Shape;436;p40"/>
          <p:cNvSpPr/>
          <p:nvPr/>
        </p:nvSpPr>
        <p:spPr>
          <a:xfrm>
            <a:off x="2598539" y="4588966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b="0" i="0" lang="en" sz="9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Launch self-service portal for creatives</a:t>
            </a:r>
            <a:endParaRPr b="0" i="0" sz="900" u="none" cap="none" strike="noStrike"/>
          </a:p>
        </p:txBody>
      </p:sp>
      <p:sp>
        <p:nvSpPr>
          <p:cNvPr id="437" name="Google Shape;437;p40"/>
          <p:cNvSpPr txBox="1"/>
          <p:nvPr/>
        </p:nvSpPr>
        <p:spPr>
          <a:xfrm>
            <a:off x="1635224" y="346491"/>
            <a:ext cx="3491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275" lIns="20275" spcFirstLastPara="1" rIns="20275" wrap="square" tIns="2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i="0" lang="en" sz="745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25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38" name="Google Shape;438;p40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1021"/>
            <a:ext cx="2555565" cy="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50"/>
            <a:ext cx="1443937" cy="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/>
          <p:nvPr/>
        </p:nvSpPr>
        <p:spPr>
          <a:xfrm>
            <a:off x="496119" y="2458343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/>
          <p:nvPr/>
        </p:nvSpPr>
        <p:spPr>
          <a:xfrm>
            <a:off x="477069" y="40748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02" name="Google Shape;102;p29"/>
          <p:cNvSpPr/>
          <p:nvPr/>
        </p:nvSpPr>
        <p:spPr>
          <a:xfrm>
            <a:off x="496119" y="841474"/>
            <a:ext cx="731906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Solving Debt Recovery in the Creative Sector</a:t>
            </a:r>
            <a:endParaRPr b="0" i="0" sz="2800" u="none" cap="none" strike="noStrike"/>
          </a:p>
        </p:txBody>
      </p:sp>
      <p:sp>
        <p:nvSpPr>
          <p:cNvPr id="103" name="Google Shape;103;p29"/>
          <p:cNvSpPr/>
          <p:nvPr/>
        </p:nvSpPr>
        <p:spPr>
          <a:xfrm>
            <a:off x="496119" y="1497062"/>
            <a:ext cx="4005000" cy="3168000"/>
          </a:xfrm>
          <a:prstGeom prst="roundRect">
            <a:avLst>
              <a:gd fmla="val 2886" name="adj"/>
            </a:avLst>
          </a:prstGeom>
          <a:solidFill>
            <a:srgbClr val="F9F9FF">
              <a:alpha val="9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9"/>
          <p:cNvSpPr/>
          <p:nvPr/>
        </p:nvSpPr>
        <p:spPr>
          <a:xfrm>
            <a:off x="477069" y="1497062"/>
            <a:ext cx="76200" cy="3168104"/>
          </a:xfrm>
          <a:prstGeom prst="roundRect">
            <a:avLst>
              <a:gd fmla="val 781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9"/>
          <p:cNvSpPr/>
          <p:nvPr/>
        </p:nvSpPr>
        <p:spPr>
          <a:xfrm>
            <a:off x="714078" y="165787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Problem</a:t>
            </a:r>
            <a:endParaRPr b="0" i="0" sz="1400" u="none" cap="none" strike="noStrike"/>
          </a:p>
        </p:txBody>
      </p:sp>
      <p:sp>
        <p:nvSpPr>
          <p:cNvPr id="106" name="Google Shape;106;p29"/>
          <p:cNvSpPr/>
          <p:nvPr/>
        </p:nvSpPr>
        <p:spPr>
          <a:xfrm>
            <a:off x="714077" y="1964383"/>
            <a:ext cx="3626198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Debt recovery strategies in the creative sector are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inefficient and unscalable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 Communication lacks urgency or follow-up. IP (Intellectual Property) misuse is hard to detect or enforce.</a:t>
            </a:r>
            <a:endParaRPr b="0" i="0" sz="1100" u="none" cap="none" strike="noStrike"/>
          </a:p>
        </p:txBody>
      </p:sp>
      <p:sp>
        <p:nvSpPr>
          <p:cNvPr id="107" name="Google Shape;107;p29"/>
          <p:cNvSpPr/>
          <p:nvPr/>
        </p:nvSpPr>
        <p:spPr>
          <a:xfrm>
            <a:off x="4642843" y="1497062"/>
            <a:ext cx="4005039" cy="3168104"/>
          </a:xfrm>
          <a:prstGeom prst="roundRect">
            <a:avLst>
              <a:gd fmla="val 2886" name="adj"/>
            </a:avLst>
          </a:prstGeom>
          <a:solidFill>
            <a:srgbClr val="F9F9FF">
              <a:alpha val="9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9"/>
          <p:cNvSpPr/>
          <p:nvPr/>
        </p:nvSpPr>
        <p:spPr>
          <a:xfrm>
            <a:off x="4623792" y="1497062"/>
            <a:ext cx="76200" cy="3168104"/>
          </a:xfrm>
          <a:prstGeom prst="roundRect">
            <a:avLst>
              <a:gd fmla="val 781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9"/>
          <p:cNvSpPr/>
          <p:nvPr/>
        </p:nvSpPr>
        <p:spPr>
          <a:xfrm>
            <a:off x="4860801" y="165787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Solution</a:t>
            </a:r>
            <a:endParaRPr b="0" i="0" sz="1400" u="none" cap="none" strike="noStrike"/>
          </a:p>
        </p:txBody>
      </p:sp>
      <p:sp>
        <p:nvSpPr>
          <p:cNvPr id="110" name="Google Shape;110;p29"/>
          <p:cNvSpPr/>
          <p:nvPr/>
        </p:nvSpPr>
        <p:spPr>
          <a:xfrm>
            <a:off x="4860801" y="1964382"/>
            <a:ext cx="3626272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We are building a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Debt Risk &amp; Recovery Platform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designed specifically for the creative economy. It features:</a:t>
            </a:r>
            <a:endParaRPr b="0" i="0" sz="1100" u="none" cap="none" strike="noStrike"/>
          </a:p>
        </p:txBody>
      </p:sp>
      <p:sp>
        <p:nvSpPr>
          <p:cNvPr id="111" name="Google Shape;111;p29"/>
          <p:cNvSpPr/>
          <p:nvPr/>
        </p:nvSpPr>
        <p:spPr>
          <a:xfrm>
            <a:off x="4860801" y="2729880"/>
            <a:ext cx="3626272" cy="463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📱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Automated multichannel communication (Email, WhatsApp, Phone)</a:t>
            </a:r>
            <a:endParaRPr b="0" i="0" sz="1100" u="none" cap="none" strike="noStrike"/>
          </a:p>
        </p:txBody>
      </p:sp>
      <p:sp>
        <p:nvSpPr>
          <p:cNvPr id="112" name="Google Shape;112;p29"/>
          <p:cNvSpPr/>
          <p:nvPr/>
        </p:nvSpPr>
        <p:spPr>
          <a:xfrm>
            <a:off x="4860801" y="3242593"/>
            <a:ext cx="362627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⚠️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Behavioral scoring &amp; early risk detection</a:t>
            </a:r>
            <a:endParaRPr b="0" i="0" sz="1100" u="none" cap="none" strike="noStrike"/>
          </a:p>
        </p:txBody>
      </p:sp>
      <p:sp>
        <p:nvSpPr>
          <p:cNvPr id="113" name="Google Shape;113;p29"/>
          <p:cNvSpPr/>
          <p:nvPr/>
        </p:nvSpPr>
        <p:spPr>
          <a:xfrm>
            <a:off x="4860801" y="3528492"/>
            <a:ext cx="3626272" cy="463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📊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Visual dashboards for repayments and engagement</a:t>
            </a:r>
            <a:endParaRPr b="0" i="0" sz="1100" u="none" cap="none" strike="noStrike"/>
          </a:p>
        </p:txBody>
      </p:sp>
      <p:sp>
        <p:nvSpPr>
          <p:cNvPr id="114" name="Google Shape;114;p29"/>
          <p:cNvSpPr/>
          <p:nvPr/>
        </p:nvSpPr>
        <p:spPr>
          <a:xfrm>
            <a:off x="4860801" y="4041204"/>
            <a:ext cx="3626272" cy="463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🧠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Smart IP tracking for contract &amp; usage enforcement</a:t>
            </a:r>
            <a:endParaRPr b="0" i="0" sz="1100" u="none" cap="none" strike="noStrike"/>
          </a:p>
        </p:txBody>
      </p:sp>
      <p:pic>
        <p:nvPicPr>
          <p:cNvPr id="115" name="Google Shape;115;p29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36" y="213115"/>
            <a:ext cx="4388364" cy="7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0" y="-46950"/>
            <a:ext cx="2547082" cy="12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/>
          <p:nvPr/>
        </p:nvSpPr>
        <p:spPr>
          <a:xfrm>
            <a:off x="481013" y="377949"/>
            <a:ext cx="4361334" cy="429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Corben"/>
              <a:buNone/>
            </a:pPr>
            <a:r>
              <a:t/>
            </a:r>
            <a:endParaRPr sz="270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481013" y="1082204"/>
            <a:ext cx="4022303" cy="1021259"/>
          </a:xfrm>
          <a:prstGeom prst="roundRect">
            <a:avLst>
              <a:gd fmla="val 3229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623143" y="1224334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Built for Creatives</a:t>
            </a:r>
            <a:endParaRPr b="0" i="0" sz="1300" u="none" cap="none" strike="noStrike"/>
          </a:p>
        </p:txBody>
      </p:sp>
      <p:sp>
        <p:nvSpPr>
          <p:cNvPr id="125" name="Google Shape;125;p30"/>
          <p:cNvSpPr/>
          <p:nvPr/>
        </p:nvSpPr>
        <p:spPr>
          <a:xfrm>
            <a:off x="623143" y="1521544"/>
            <a:ext cx="37380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Built with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creatives &amp; HEVA’s mission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in mind.</a:t>
            </a:r>
            <a:endParaRPr b="0" i="0" sz="1100" u="none" cap="none" strike="noStrike"/>
          </a:p>
        </p:txBody>
      </p:sp>
      <p:sp>
        <p:nvSpPr>
          <p:cNvPr id="126" name="Google Shape;126;p30"/>
          <p:cNvSpPr/>
          <p:nvPr/>
        </p:nvSpPr>
        <p:spPr>
          <a:xfrm>
            <a:off x="4640684" y="1082204"/>
            <a:ext cx="4022303" cy="1021259"/>
          </a:xfrm>
          <a:prstGeom prst="roundRect">
            <a:avLst>
              <a:gd fmla="val 3229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0"/>
          <p:cNvSpPr/>
          <p:nvPr/>
        </p:nvSpPr>
        <p:spPr>
          <a:xfrm>
            <a:off x="4782815" y="1224334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Smart IP Tracking</a:t>
            </a:r>
            <a:endParaRPr b="0" i="0" sz="1300" u="none" cap="none" strike="noStrike"/>
          </a:p>
        </p:txBody>
      </p:sp>
      <p:sp>
        <p:nvSpPr>
          <p:cNvPr id="128" name="Google Shape;128;p30"/>
          <p:cNvSpPr/>
          <p:nvPr/>
        </p:nvSpPr>
        <p:spPr>
          <a:xfrm>
            <a:off x="4782815" y="1521544"/>
            <a:ext cx="3738042" cy="4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Integrates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smart IP tracking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unlike traditional debt tools.</a:t>
            </a:r>
            <a:endParaRPr b="0" i="0" sz="1100" u="none" cap="none" strike="noStrike"/>
          </a:p>
        </p:txBody>
      </p:sp>
      <p:sp>
        <p:nvSpPr>
          <p:cNvPr id="129" name="Google Shape;129;p30"/>
          <p:cNvSpPr/>
          <p:nvPr/>
        </p:nvSpPr>
        <p:spPr>
          <a:xfrm>
            <a:off x="481013" y="2240831"/>
            <a:ext cx="4022303" cy="1021259"/>
          </a:xfrm>
          <a:prstGeom prst="roundRect">
            <a:avLst>
              <a:gd fmla="val 3229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0"/>
          <p:cNvSpPr/>
          <p:nvPr/>
        </p:nvSpPr>
        <p:spPr>
          <a:xfrm>
            <a:off x="623143" y="2382961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Improved Recovery</a:t>
            </a:r>
            <a:endParaRPr b="0" i="0" sz="1300" u="none" cap="none" strike="noStrike"/>
          </a:p>
        </p:txBody>
      </p:sp>
      <p:sp>
        <p:nvSpPr>
          <p:cNvPr id="131" name="Google Shape;131;p30"/>
          <p:cNvSpPr/>
          <p:nvPr/>
        </p:nvSpPr>
        <p:spPr>
          <a:xfrm>
            <a:off x="623143" y="2680171"/>
            <a:ext cx="3738042" cy="4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Multichannel automation improves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response time and recovery rates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100" u="none" cap="none" strike="noStrike"/>
          </a:p>
        </p:txBody>
      </p:sp>
      <p:sp>
        <p:nvSpPr>
          <p:cNvPr id="132" name="Google Shape;132;p30"/>
          <p:cNvSpPr/>
          <p:nvPr/>
        </p:nvSpPr>
        <p:spPr>
          <a:xfrm>
            <a:off x="4640684" y="2240831"/>
            <a:ext cx="4022303" cy="1021259"/>
          </a:xfrm>
          <a:prstGeom prst="roundRect">
            <a:avLst>
              <a:gd fmla="val 3229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0"/>
          <p:cNvSpPr/>
          <p:nvPr/>
        </p:nvSpPr>
        <p:spPr>
          <a:xfrm>
            <a:off x="4782815" y="2382961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Actionable Data</a:t>
            </a:r>
            <a:endParaRPr b="0" i="0" sz="1300" u="none" cap="none" strike="noStrike"/>
          </a:p>
        </p:txBody>
      </p:sp>
      <p:sp>
        <p:nvSpPr>
          <p:cNvPr id="134" name="Google Shape;134;p30"/>
          <p:cNvSpPr/>
          <p:nvPr/>
        </p:nvSpPr>
        <p:spPr>
          <a:xfrm>
            <a:off x="4782815" y="2680171"/>
            <a:ext cx="3738042" cy="219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Offers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visual dashboards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to make data actionable.</a:t>
            </a:r>
            <a:endParaRPr b="0" i="0" sz="1100" u="none" cap="none" strike="noStrike"/>
          </a:p>
        </p:txBody>
      </p:sp>
      <p:sp>
        <p:nvSpPr>
          <p:cNvPr id="135" name="Google Shape;135;p30"/>
          <p:cNvSpPr/>
          <p:nvPr/>
        </p:nvSpPr>
        <p:spPr>
          <a:xfrm>
            <a:off x="481013" y="3468216"/>
            <a:ext cx="2748781" cy="343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b="0" i="0" lang="en" sz="22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Elevator Pitch</a:t>
            </a:r>
            <a:endParaRPr b="0" i="0" sz="2200" u="none" cap="none" strike="noStrike"/>
          </a:p>
        </p:txBody>
      </p:sp>
      <p:sp>
        <p:nvSpPr>
          <p:cNvPr id="136" name="Google Shape;136;p30"/>
          <p:cNvSpPr/>
          <p:nvPr/>
        </p:nvSpPr>
        <p:spPr>
          <a:xfrm>
            <a:off x="687139" y="4172471"/>
            <a:ext cx="7975848" cy="4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"We are building an AI-powered platform to monitor IP usage, track repayments, and automate smart debt recovery strategies through multichannel communication and behavioral scoring."</a:t>
            </a:r>
            <a:endParaRPr b="0" i="0" sz="1100" u="none" cap="none" strike="noStrike"/>
          </a:p>
        </p:txBody>
      </p:sp>
      <p:sp>
        <p:nvSpPr>
          <p:cNvPr id="137" name="Google Shape;137;p30"/>
          <p:cNvSpPr/>
          <p:nvPr/>
        </p:nvSpPr>
        <p:spPr>
          <a:xfrm>
            <a:off x="481013" y="4017913"/>
            <a:ext cx="19050" cy="748903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0"/>
          <p:cNvSpPr txBox="1"/>
          <p:nvPr/>
        </p:nvSpPr>
        <p:spPr>
          <a:xfrm>
            <a:off x="481025" y="483375"/>
            <a:ext cx="491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Why Our Solution is Better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1655023" y="361957"/>
            <a:ext cx="34914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275" lIns="25275" spcFirstLastPara="1" rIns="25275" wrap="square" tIns="25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61"/>
              <a:buFont typeface="Arial"/>
              <a:buNone/>
            </a:pPr>
            <a:r>
              <a:rPr i="0" lang="en" sz="928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53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0" name="Google Shape;140;p30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5" y="81066"/>
            <a:ext cx="2555564" cy="5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9" y="0"/>
            <a:ext cx="1443937" cy="9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/>
          <p:nvPr/>
        </p:nvSpPr>
        <p:spPr>
          <a:xfrm>
            <a:off x="741313" y="8"/>
            <a:ext cx="4727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00"/>
              <a:buFont typeface="Corben"/>
              <a:buNone/>
            </a:pPr>
            <a:r>
              <a:t/>
            </a:r>
            <a:endParaRPr b="0" i="0" sz="2600" u="none" cap="none" strike="noStrike"/>
          </a:p>
        </p:txBody>
      </p:sp>
      <p:sp>
        <p:nvSpPr>
          <p:cNvPr id="148" name="Google Shape;148;p31"/>
          <p:cNvSpPr/>
          <p:nvPr/>
        </p:nvSpPr>
        <p:spPr>
          <a:xfrm>
            <a:off x="461963" y="1109514"/>
            <a:ext cx="2089919" cy="2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00"/>
              <a:buFont typeface="Corben"/>
              <a:buNone/>
            </a:pPr>
            <a:r>
              <a:rPr b="0" i="0" lang="en" sz="15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Development Timeline</a:t>
            </a:r>
            <a:endParaRPr b="0" i="0" sz="1500" u="none" cap="none" strike="noStrike"/>
          </a:p>
        </p:txBody>
      </p:sp>
      <p:sp>
        <p:nvSpPr>
          <p:cNvPr id="149" name="Google Shape;149;p31"/>
          <p:cNvSpPr/>
          <p:nvPr/>
        </p:nvSpPr>
        <p:spPr>
          <a:xfrm>
            <a:off x="461963" y="1505471"/>
            <a:ext cx="131936" cy="164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01</a:t>
            </a:r>
            <a:endParaRPr b="0" i="0" sz="1000" u="none" cap="none" strike="noStrike"/>
          </a:p>
        </p:txBody>
      </p:sp>
      <p:sp>
        <p:nvSpPr>
          <p:cNvPr id="150" name="Google Shape;150;p31"/>
          <p:cNvSpPr/>
          <p:nvPr/>
        </p:nvSpPr>
        <p:spPr>
          <a:xfrm>
            <a:off x="461963" y="1715468"/>
            <a:ext cx="3949080" cy="14288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461963" y="1809973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Prototype</a:t>
            </a:r>
            <a:endParaRPr b="0" i="0" sz="1300" u="none" cap="none" strike="noStrike"/>
          </a:p>
        </p:txBody>
      </p:sp>
      <p:sp>
        <p:nvSpPr>
          <p:cNvPr id="152" name="Google Shape;152;p31"/>
          <p:cNvSpPr/>
          <p:nvPr/>
        </p:nvSpPr>
        <p:spPr>
          <a:xfrm>
            <a:off x="461963" y="2148111"/>
            <a:ext cx="3949080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1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 weeks</a:t>
            </a:r>
            <a:endParaRPr b="0" i="0" sz="1000" u="none" cap="none" strike="noStrike"/>
          </a:p>
        </p:txBody>
      </p:sp>
      <p:sp>
        <p:nvSpPr>
          <p:cNvPr id="153" name="Google Shape;153;p31"/>
          <p:cNvSpPr/>
          <p:nvPr/>
        </p:nvSpPr>
        <p:spPr>
          <a:xfrm>
            <a:off x="461963" y="2590204"/>
            <a:ext cx="131936" cy="164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02</a:t>
            </a:r>
            <a:endParaRPr b="0" i="0" sz="1000" u="none" cap="none" strike="noStrike"/>
          </a:p>
        </p:txBody>
      </p:sp>
      <p:sp>
        <p:nvSpPr>
          <p:cNvPr id="154" name="Google Shape;154;p31"/>
          <p:cNvSpPr/>
          <p:nvPr/>
        </p:nvSpPr>
        <p:spPr>
          <a:xfrm>
            <a:off x="461963" y="2800201"/>
            <a:ext cx="3949080" cy="14288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/>
          <p:nvPr/>
        </p:nvSpPr>
        <p:spPr>
          <a:xfrm>
            <a:off x="461963" y="2894707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MVP</a:t>
            </a:r>
            <a:endParaRPr b="0" i="0" sz="1300" u="none" cap="none" strike="noStrike"/>
          </a:p>
        </p:txBody>
      </p:sp>
      <p:sp>
        <p:nvSpPr>
          <p:cNvPr id="156" name="Google Shape;156;p31"/>
          <p:cNvSpPr/>
          <p:nvPr/>
        </p:nvSpPr>
        <p:spPr>
          <a:xfrm>
            <a:off x="461963" y="3232844"/>
            <a:ext cx="3949080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1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6–8 weeks</a:t>
            </a:r>
            <a:endParaRPr b="0" i="0" sz="1000" u="none" cap="none" strike="noStrike"/>
          </a:p>
        </p:txBody>
      </p:sp>
      <p:sp>
        <p:nvSpPr>
          <p:cNvPr id="157" name="Google Shape;157;p31"/>
          <p:cNvSpPr/>
          <p:nvPr/>
        </p:nvSpPr>
        <p:spPr>
          <a:xfrm>
            <a:off x="461963" y="3674939"/>
            <a:ext cx="131936" cy="164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03</a:t>
            </a:r>
            <a:endParaRPr b="0" i="0" sz="1000" u="none" cap="none" strike="noStrike"/>
          </a:p>
        </p:txBody>
      </p:sp>
      <p:sp>
        <p:nvSpPr>
          <p:cNvPr id="158" name="Google Shape;158;p31"/>
          <p:cNvSpPr/>
          <p:nvPr/>
        </p:nvSpPr>
        <p:spPr>
          <a:xfrm>
            <a:off x="461963" y="3884935"/>
            <a:ext cx="3949080" cy="14288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461963" y="3979441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Full Product</a:t>
            </a:r>
            <a:endParaRPr b="0" i="0" sz="1300" u="none" cap="none" strike="noStrike"/>
          </a:p>
        </p:txBody>
      </p:sp>
      <p:sp>
        <p:nvSpPr>
          <p:cNvPr id="160" name="Google Shape;160;p31"/>
          <p:cNvSpPr/>
          <p:nvPr/>
        </p:nvSpPr>
        <p:spPr>
          <a:xfrm>
            <a:off x="461963" y="4317578"/>
            <a:ext cx="3949080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1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3–4 months</a:t>
            </a:r>
            <a:endParaRPr b="0" i="0" sz="1000" u="none" cap="none" strike="noStrike"/>
          </a:p>
        </p:txBody>
      </p:sp>
      <p:sp>
        <p:nvSpPr>
          <p:cNvPr id="161" name="Google Shape;161;p31"/>
          <p:cNvSpPr/>
          <p:nvPr/>
        </p:nvSpPr>
        <p:spPr>
          <a:xfrm>
            <a:off x="4737720" y="1109514"/>
            <a:ext cx="1979786" cy="2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00"/>
              <a:buFont typeface="Corben"/>
              <a:buNone/>
            </a:pPr>
            <a:r>
              <a:rPr b="0" i="0" lang="en" sz="15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Estimated Cost</a:t>
            </a:r>
            <a:endParaRPr b="0" i="0" sz="1500" u="none" cap="none" strike="noStrike"/>
          </a:p>
        </p:txBody>
      </p:sp>
      <p:sp>
        <p:nvSpPr>
          <p:cNvPr id="162" name="Google Shape;162;p31"/>
          <p:cNvSpPr/>
          <p:nvPr/>
        </p:nvSpPr>
        <p:spPr>
          <a:xfrm>
            <a:off x="4737720" y="1571402"/>
            <a:ext cx="1892052" cy="435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400"/>
              <a:buFont typeface="Corben"/>
              <a:buNone/>
            </a:pPr>
            <a:r>
              <a:rPr b="0" i="0" lang="en" sz="3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600K</a:t>
            </a:r>
            <a:endParaRPr b="0" i="0" sz="3400" u="none" cap="none" strike="noStrike"/>
          </a:p>
        </p:txBody>
      </p:sp>
      <p:sp>
        <p:nvSpPr>
          <p:cNvPr id="163" name="Google Shape;163;p31"/>
          <p:cNvSpPr/>
          <p:nvPr/>
        </p:nvSpPr>
        <p:spPr>
          <a:xfrm>
            <a:off x="4858792" y="2171849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MVP</a:t>
            </a:r>
            <a:endParaRPr b="0" i="0" sz="1300" u="none" cap="none" strike="noStrike"/>
          </a:p>
        </p:txBody>
      </p:sp>
      <p:sp>
        <p:nvSpPr>
          <p:cNvPr id="164" name="Google Shape;164;p31"/>
          <p:cNvSpPr/>
          <p:nvPr/>
        </p:nvSpPr>
        <p:spPr>
          <a:xfrm>
            <a:off x="4737720" y="2509986"/>
            <a:ext cx="1892052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KES</a:t>
            </a:r>
            <a:endParaRPr b="0" i="0" sz="1000" u="none" cap="none" strike="noStrike"/>
          </a:p>
        </p:txBody>
      </p:sp>
      <p:sp>
        <p:nvSpPr>
          <p:cNvPr id="165" name="Google Shape;165;p31"/>
          <p:cNvSpPr/>
          <p:nvPr/>
        </p:nvSpPr>
        <p:spPr>
          <a:xfrm>
            <a:off x="6794748" y="1571402"/>
            <a:ext cx="1892052" cy="435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400"/>
              <a:buFont typeface="Corben"/>
              <a:buNone/>
            </a:pPr>
            <a:r>
              <a:rPr b="0" i="0" lang="en" sz="3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1.5M</a:t>
            </a:r>
            <a:endParaRPr b="0" i="0" sz="3400" u="none" cap="none" strike="noStrike"/>
          </a:p>
        </p:txBody>
      </p:sp>
      <p:sp>
        <p:nvSpPr>
          <p:cNvPr id="166" name="Google Shape;166;p31"/>
          <p:cNvSpPr/>
          <p:nvPr/>
        </p:nvSpPr>
        <p:spPr>
          <a:xfrm>
            <a:off x="6915820" y="2171849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Full Product</a:t>
            </a:r>
            <a:endParaRPr b="0" i="0" sz="1300" u="none" cap="none" strike="noStrike"/>
          </a:p>
        </p:txBody>
      </p:sp>
      <p:sp>
        <p:nvSpPr>
          <p:cNvPr id="167" name="Google Shape;167;p31"/>
          <p:cNvSpPr/>
          <p:nvPr/>
        </p:nvSpPr>
        <p:spPr>
          <a:xfrm>
            <a:off x="6794748" y="2509986"/>
            <a:ext cx="1892052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KES</a:t>
            </a:r>
            <a:endParaRPr b="0" i="0" sz="1000" u="none" cap="none" strike="noStrike"/>
          </a:p>
        </p:txBody>
      </p:sp>
      <p:sp>
        <p:nvSpPr>
          <p:cNvPr id="168" name="Google Shape;168;p31"/>
          <p:cNvSpPr/>
          <p:nvPr/>
        </p:nvSpPr>
        <p:spPr>
          <a:xfrm>
            <a:off x="5766197" y="3117056"/>
            <a:ext cx="1892052" cy="435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400"/>
              <a:buFont typeface="Corben"/>
              <a:buNone/>
            </a:pPr>
            <a:r>
              <a:rPr b="0" i="0" lang="en" sz="3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300K</a:t>
            </a:r>
            <a:endParaRPr b="0" i="0" sz="3400" u="none" cap="none" strike="noStrike"/>
          </a:p>
        </p:txBody>
      </p:sp>
      <p:sp>
        <p:nvSpPr>
          <p:cNvPr id="169" name="Google Shape;169;p31"/>
          <p:cNvSpPr/>
          <p:nvPr/>
        </p:nvSpPr>
        <p:spPr>
          <a:xfrm>
            <a:off x="5887269" y="3717503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b="0" i="0" lang="en" sz="13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HEVA Integration</a:t>
            </a:r>
            <a:endParaRPr b="0" i="0" sz="1300" u="none" cap="none" strike="noStrike"/>
          </a:p>
        </p:txBody>
      </p:sp>
      <p:sp>
        <p:nvSpPr>
          <p:cNvPr id="170" name="Google Shape;170;p31"/>
          <p:cNvSpPr/>
          <p:nvPr/>
        </p:nvSpPr>
        <p:spPr>
          <a:xfrm>
            <a:off x="5766197" y="4055641"/>
            <a:ext cx="1892052" cy="2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b="0" i="0" lang="en" sz="10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KES</a:t>
            </a:r>
            <a:endParaRPr b="0" i="0" sz="1000" u="none" cap="none" strike="noStrike"/>
          </a:p>
        </p:txBody>
      </p:sp>
      <p:sp>
        <p:nvSpPr>
          <p:cNvPr id="171" name="Google Shape;171;p31"/>
          <p:cNvSpPr txBox="1"/>
          <p:nvPr/>
        </p:nvSpPr>
        <p:spPr>
          <a:xfrm>
            <a:off x="152400" y="152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3629775" y="44515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1635224" y="348483"/>
            <a:ext cx="34914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0200" lIns="20200" spcFirstLastPara="1" rIns="20200" wrap="square" tIns="20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48"/>
              <a:buFont typeface="Arial"/>
              <a:buNone/>
            </a:pPr>
            <a:r>
              <a:rPr i="0" lang="en" sz="742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24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4" name="Google Shape;174;p31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6" y="123973"/>
            <a:ext cx="2555565" cy="46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178"/>
            <a:ext cx="1443942" cy="75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300558" y="236190"/>
            <a:ext cx="1073572" cy="134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800"/>
              <a:buFont typeface="Corben"/>
              <a:buNone/>
            </a:pPr>
            <a:r>
              <a:rPr b="0" i="0" lang="en" sz="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Information</a:t>
            </a:r>
            <a:endParaRPr b="0" i="0" sz="800" u="none" cap="none" strike="noStrike"/>
          </a:p>
        </p:txBody>
      </p:sp>
      <p:sp>
        <p:nvSpPr>
          <p:cNvPr id="182" name="Google Shape;182;p32"/>
          <p:cNvSpPr/>
          <p:nvPr/>
        </p:nvSpPr>
        <p:spPr>
          <a:xfrm>
            <a:off x="300558" y="456233"/>
            <a:ext cx="2392263" cy="268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Meet Shacney Solutions</a:t>
            </a:r>
            <a:endParaRPr b="0" i="0" sz="1700" u="none" cap="none" strike="noStrike"/>
          </a:p>
        </p:txBody>
      </p:sp>
      <p:sp>
        <p:nvSpPr>
          <p:cNvPr id="183" name="Google Shape;183;p32"/>
          <p:cNvSpPr/>
          <p:nvPr/>
        </p:nvSpPr>
        <p:spPr>
          <a:xfrm>
            <a:off x="300558" y="1007922"/>
            <a:ext cx="41667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Team Name: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" sz="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SAM&amp;HASS 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Solutions</a:t>
            </a:r>
            <a:endParaRPr b="0" i="0" sz="700" u="none" cap="none" strike="noStrike"/>
          </a:p>
        </p:txBody>
      </p:sp>
      <p:sp>
        <p:nvSpPr>
          <p:cNvPr id="184" name="Google Shape;184;p32"/>
          <p:cNvSpPr/>
          <p:nvPr/>
        </p:nvSpPr>
        <p:spPr>
          <a:xfrm>
            <a:off x="300558" y="1145307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Topic Title: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IP Rights + Debt Recovery Automation</a:t>
            </a:r>
            <a:endParaRPr b="0" i="0" sz="700" u="none" cap="none" strike="noStrike"/>
          </a:p>
        </p:txBody>
      </p:sp>
      <p:sp>
        <p:nvSpPr>
          <p:cNvPr id="185" name="Google Shape;185;p32"/>
          <p:cNvSpPr/>
          <p:nvPr/>
        </p:nvSpPr>
        <p:spPr>
          <a:xfrm>
            <a:off x="376758" y="1359917"/>
            <a:ext cx="41667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Representative’s Email: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" sz="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creaturesofcomfort1999@gmail.com</a:t>
            </a:r>
            <a:endParaRPr b="0" i="0" sz="700" u="none" cap="none" strike="noStrike"/>
          </a:p>
        </p:txBody>
      </p:sp>
      <p:sp>
        <p:nvSpPr>
          <p:cNvPr id="186" name="Google Shape;186;p32"/>
          <p:cNvSpPr/>
          <p:nvPr/>
        </p:nvSpPr>
        <p:spPr>
          <a:xfrm>
            <a:off x="300558" y="1574527"/>
            <a:ext cx="4166667" cy="274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Proposed Solution Summary: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 platform to help HEVA track IP contracts and automate debt recovery communications using behavior scoring and multichannel alerts.</a:t>
            </a:r>
            <a:endParaRPr b="0" i="0" sz="700" u="none" cap="none" strike="noStrike"/>
          </a:p>
        </p:txBody>
      </p:sp>
      <p:sp>
        <p:nvSpPr>
          <p:cNvPr id="187" name="Google Shape;187;p32"/>
          <p:cNvSpPr/>
          <p:nvPr/>
        </p:nvSpPr>
        <p:spPr>
          <a:xfrm>
            <a:off x="4681538" y="939329"/>
            <a:ext cx="1288331" cy="160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000"/>
              <a:buFont typeface="Corben"/>
              <a:buNone/>
            </a:pPr>
            <a:r>
              <a:rPr b="0" i="0" lang="en" sz="10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Members:</a:t>
            </a:r>
            <a:endParaRPr b="0" i="0" sz="1000" u="none" cap="none" strike="noStrike"/>
          </a:p>
        </p:txBody>
      </p:sp>
      <p:sp>
        <p:nvSpPr>
          <p:cNvPr id="188" name="Google Shape;188;p32"/>
          <p:cNvSpPr/>
          <p:nvPr/>
        </p:nvSpPr>
        <p:spPr>
          <a:xfrm>
            <a:off x="4681538" y="1186160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Samira Hassannoor Sheikh Ahmed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– Tech Lead</a:t>
            </a:r>
            <a:endParaRPr b="0" i="0" sz="700" u="none" cap="none" strike="noStrike"/>
          </a:p>
        </p:txBody>
      </p:sp>
      <p:sp>
        <p:nvSpPr>
          <p:cNvPr id="189" name="Google Shape;189;p32"/>
          <p:cNvSpPr/>
          <p:nvPr/>
        </p:nvSpPr>
        <p:spPr>
          <a:xfrm>
            <a:off x="4681538" y="1353518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lang="en" sz="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Hassan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– UX/UI Designer</a:t>
            </a:r>
            <a:endParaRPr b="0" i="0" sz="700" u="none" cap="none" strike="noStrike"/>
          </a:p>
        </p:txBody>
      </p:sp>
      <p:sp>
        <p:nvSpPr>
          <p:cNvPr id="190" name="Google Shape;190;p32"/>
          <p:cNvSpPr/>
          <p:nvPr/>
        </p:nvSpPr>
        <p:spPr>
          <a:xfrm>
            <a:off x="4681538" y="1520874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b="1" lang="en" sz="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both</a:t>
            </a:r>
            <a:r>
              <a:rPr b="0" i="0" lang="en" sz="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– Data &amp; Risk Modeling</a:t>
            </a:r>
            <a:endParaRPr b="0" i="0" sz="700" u="none" cap="none" strike="noStrike"/>
          </a:p>
        </p:txBody>
      </p:sp>
      <p:pic>
        <p:nvPicPr>
          <p:cNvPr descr="preencoded.png" id="191" name="Google Shape;1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538" y="1754833"/>
            <a:ext cx="4166667" cy="41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496119" y="86990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Business Model</a:t>
            </a:r>
            <a:endParaRPr b="0" i="0" sz="1400" u="none" cap="none" strike="noStrike"/>
          </a:p>
        </p:txBody>
      </p:sp>
      <p:sp>
        <p:nvSpPr>
          <p:cNvPr id="198" name="Google Shape;198;p33"/>
          <p:cNvSpPr/>
          <p:nvPr/>
        </p:nvSpPr>
        <p:spPr>
          <a:xfrm>
            <a:off x="496127" y="1233125"/>
            <a:ext cx="5069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Our Financial Strate</a:t>
            </a:r>
            <a:r>
              <a:rPr lang="en" sz="28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gy</a:t>
            </a:r>
            <a:endParaRPr b="0" i="0" sz="2800" u="none" cap="none" strike="noStrike"/>
          </a:p>
        </p:txBody>
      </p:sp>
      <p:sp>
        <p:nvSpPr>
          <p:cNvPr id="199" name="Google Shape;199;p33"/>
          <p:cNvSpPr/>
          <p:nvPr/>
        </p:nvSpPr>
        <p:spPr>
          <a:xfrm>
            <a:off x="496119" y="2030462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Costs</a:t>
            </a:r>
            <a:endParaRPr b="0" i="0" sz="1700" u="none" cap="none" strike="noStrike"/>
          </a:p>
        </p:txBody>
      </p:sp>
      <p:sp>
        <p:nvSpPr>
          <p:cNvPr id="200" name="Google Shape;200;p33"/>
          <p:cNvSpPr/>
          <p:nvPr/>
        </p:nvSpPr>
        <p:spPr>
          <a:xfrm>
            <a:off x="496119" y="2438028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Tools &amp; APIs – KES 200,000</a:t>
            </a:r>
            <a:endParaRPr b="0" i="0" sz="1100" u="none" cap="none" strike="noStrike"/>
          </a:p>
        </p:txBody>
      </p:sp>
      <p:sp>
        <p:nvSpPr>
          <p:cNvPr id="201" name="Google Shape;201;p33"/>
          <p:cNvSpPr/>
          <p:nvPr/>
        </p:nvSpPr>
        <p:spPr>
          <a:xfrm>
            <a:off x="496119" y="2714402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Salaries – KES 700,000</a:t>
            </a:r>
            <a:endParaRPr b="0" i="0" sz="1100" u="none" cap="none" strike="noStrike"/>
          </a:p>
        </p:txBody>
      </p:sp>
      <p:sp>
        <p:nvSpPr>
          <p:cNvPr id="202" name="Google Shape;202;p33"/>
          <p:cNvSpPr/>
          <p:nvPr/>
        </p:nvSpPr>
        <p:spPr>
          <a:xfrm>
            <a:off x="496119" y="2990776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Hosting &amp; Storage – KES 100,000</a:t>
            </a:r>
            <a:endParaRPr b="0" i="0" sz="1100" u="none" cap="none" strike="noStrike"/>
          </a:p>
        </p:txBody>
      </p:sp>
      <p:sp>
        <p:nvSpPr>
          <p:cNvPr id="203" name="Google Shape;203;p33"/>
          <p:cNvSpPr/>
          <p:nvPr/>
        </p:nvSpPr>
        <p:spPr>
          <a:xfrm>
            <a:off x="496119" y="3493964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UI/UX – KES 100,000</a:t>
            </a:r>
            <a:endParaRPr b="0" i="0" sz="1100" u="none" cap="none" strike="noStrike"/>
          </a:p>
        </p:txBody>
      </p:sp>
      <p:sp>
        <p:nvSpPr>
          <p:cNvPr id="204" name="Google Shape;204;p33"/>
          <p:cNvSpPr/>
          <p:nvPr/>
        </p:nvSpPr>
        <p:spPr>
          <a:xfrm>
            <a:off x="496119" y="3770338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Legal &amp; IP Compliance – KES 100,000</a:t>
            </a:r>
            <a:endParaRPr b="0" i="0" sz="1100" u="none" cap="none" strike="noStrike"/>
          </a:p>
        </p:txBody>
      </p:sp>
      <p:sp>
        <p:nvSpPr>
          <p:cNvPr id="205" name="Google Shape;205;p33"/>
          <p:cNvSpPr/>
          <p:nvPr/>
        </p:nvSpPr>
        <p:spPr>
          <a:xfrm>
            <a:off x="3333080" y="2030462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Opportunity</a:t>
            </a:r>
            <a:endParaRPr b="0" i="0" sz="1700" u="none" cap="none" strike="noStrike"/>
          </a:p>
        </p:txBody>
      </p:sp>
      <p:sp>
        <p:nvSpPr>
          <p:cNvPr id="206" name="Google Shape;206;p33"/>
          <p:cNvSpPr/>
          <p:nvPr/>
        </p:nvSpPr>
        <p:spPr>
          <a:xfrm>
            <a:off x="3333080" y="2438028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Revenue from licensing the tool to HEVA or other funds</a:t>
            </a:r>
            <a:endParaRPr b="0" i="0" sz="1100" u="none" cap="none" strike="noStrike"/>
          </a:p>
        </p:txBody>
      </p:sp>
      <p:sp>
        <p:nvSpPr>
          <p:cNvPr id="207" name="Google Shape;207;p33"/>
          <p:cNvSpPr/>
          <p:nvPr/>
        </p:nvSpPr>
        <p:spPr>
          <a:xfrm>
            <a:off x="3333080" y="2941216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Custom integrations for other accelerators/funds</a:t>
            </a:r>
            <a:endParaRPr b="0" i="0" sz="1100" u="none" cap="none" strike="noStrike"/>
          </a:p>
        </p:txBody>
      </p:sp>
      <p:sp>
        <p:nvSpPr>
          <p:cNvPr id="208" name="Google Shape;208;p33"/>
          <p:cNvSpPr/>
          <p:nvPr/>
        </p:nvSpPr>
        <p:spPr>
          <a:xfrm>
            <a:off x="3333080" y="3444404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Subscription for creatives to track their IP</a:t>
            </a:r>
            <a:endParaRPr b="0" i="0" sz="1100" u="none" cap="none" strike="noStrike"/>
          </a:p>
        </p:txBody>
      </p:sp>
      <p:sp>
        <p:nvSpPr>
          <p:cNvPr id="209" name="Google Shape;209;p33"/>
          <p:cNvSpPr/>
          <p:nvPr/>
        </p:nvSpPr>
        <p:spPr>
          <a:xfrm>
            <a:off x="6170042" y="2030462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Pricing</a:t>
            </a:r>
            <a:endParaRPr b="0" i="0" sz="1700" u="none" cap="none" strike="noStrike"/>
          </a:p>
        </p:txBody>
      </p:sp>
      <p:sp>
        <p:nvSpPr>
          <p:cNvPr id="210" name="Google Shape;210;p33"/>
          <p:cNvSpPr/>
          <p:nvPr/>
        </p:nvSpPr>
        <p:spPr>
          <a:xfrm>
            <a:off x="6170042" y="2438028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SaaS for HEVA: KES 15,000/month</a:t>
            </a:r>
            <a:endParaRPr b="0" i="0" sz="1100" u="none" cap="none" strike="noStrike"/>
          </a:p>
        </p:txBody>
      </p:sp>
      <p:sp>
        <p:nvSpPr>
          <p:cNvPr id="211" name="Google Shape;211;p33"/>
          <p:cNvSpPr/>
          <p:nvPr/>
        </p:nvSpPr>
        <p:spPr>
          <a:xfrm>
            <a:off x="6170042" y="2941216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Creatives: KES 500/month (basic); KES 1,500/month (pro)</a:t>
            </a:r>
            <a:endParaRPr b="0" i="0" sz="1100" u="none" cap="none" strike="noStrike"/>
          </a:p>
        </p:txBody>
      </p:sp>
      <p:sp>
        <p:nvSpPr>
          <p:cNvPr id="212" name="Google Shape;212;p33"/>
          <p:cNvSpPr/>
          <p:nvPr/>
        </p:nvSpPr>
        <p:spPr>
          <a:xfrm>
            <a:off x="6170042" y="3444404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Additional: KES 10,000 per integration</a:t>
            </a:r>
            <a:endParaRPr b="0" i="0" sz="1100" u="none" cap="none" strike="noStrike"/>
          </a:p>
        </p:txBody>
      </p:sp>
      <p:sp>
        <p:nvSpPr>
          <p:cNvPr id="213" name="Google Shape;213;p33"/>
          <p:cNvSpPr txBox="1"/>
          <p:nvPr/>
        </p:nvSpPr>
        <p:spPr>
          <a:xfrm>
            <a:off x="1635224" y="413257"/>
            <a:ext cx="34914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725" lIns="21725" spcFirstLastPara="1" rIns="21725" wrap="square" tIns="21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i="0" lang="en" sz="798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56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4" name="Google Shape;214;p33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6" y="171788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100"/>
            <a:ext cx="1443942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/>
          <p:nvPr/>
        </p:nvSpPr>
        <p:spPr>
          <a:xfrm>
            <a:off x="496119" y="86245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Market Opportunity</a:t>
            </a:r>
            <a:endParaRPr b="0" i="0" sz="1400" u="none" cap="none" strike="noStrike"/>
          </a:p>
        </p:txBody>
      </p:sp>
      <p:sp>
        <p:nvSpPr>
          <p:cNvPr id="222" name="Google Shape;222;p34"/>
          <p:cNvSpPr/>
          <p:nvPr/>
        </p:nvSpPr>
        <p:spPr>
          <a:xfrm>
            <a:off x="496119" y="1225674"/>
            <a:ext cx="5486400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Unlocking the Creative Economy</a:t>
            </a:r>
            <a:endParaRPr b="0" i="0" sz="2800" u="none" cap="none" strike="noStrike"/>
          </a:p>
        </p:txBody>
      </p:sp>
      <p:sp>
        <p:nvSpPr>
          <p:cNvPr id="223" name="Google Shape;223;p34"/>
          <p:cNvSpPr/>
          <p:nvPr/>
        </p:nvSpPr>
        <p:spPr>
          <a:xfrm>
            <a:off x="496119" y="1881262"/>
            <a:ext cx="2622724" cy="2399779"/>
          </a:xfrm>
          <a:prstGeom prst="roundRect">
            <a:avLst>
              <a:gd fmla="val 2481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642640" y="2027783"/>
            <a:ext cx="425276" cy="425276"/>
          </a:xfrm>
          <a:prstGeom prst="roundRect">
            <a:avLst>
              <a:gd fmla="val 13436980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19" y="2120801"/>
            <a:ext cx="191319" cy="2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642640" y="25948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Barriers to Entry</a:t>
            </a:r>
            <a:endParaRPr b="0" i="0" sz="1400" u="none" cap="none" strike="noStrike"/>
          </a:p>
        </p:txBody>
      </p:sp>
      <p:sp>
        <p:nvSpPr>
          <p:cNvPr id="227" name="Google Shape;227;p34"/>
          <p:cNvSpPr/>
          <p:nvPr/>
        </p:nvSpPr>
        <p:spPr>
          <a:xfrm>
            <a:off x="642640" y="2901330"/>
            <a:ext cx="2329681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Proprietary scoring algorithm</a:t>
            </a:r>
            <a:endParaRPr b="0" i="0" sz="1100" u="none" cap="none" strike="noStrike"/>
          </a:p>
        </p:txBody>
      </p:sp>
      <p:sp>
        <p:nvSpPr>
          <p:cNvPr id="228" name="Google Shape;228;p34"/>
          <p:cNvSpPr/>
          <p:nvPr/>
        </p:nvSpPr>
        <p:spPr>
          <a:xfrm>
            <a:off x="642640" y="3177704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Smart IP contract crawler (AI module)</a:t>
            </a:r>
            <a:endParaRPr b="0" i="0" sz="1100" u="none" cap="none" strike="noStrike"/>
          </a:p>
        </p:txBody>
      </p:sp>
      <p:sp>
        <p:nvSpPr>
          <p:cNvPr id="229" name="Google Shape;229;p34"/>
          <p:cNvSpPr/>
          <p:nvPr/>
        </p:nvSpPr>
        <p:spPr>
          <a:xfrm>
            <a:off x="642640" y="3680892"/>
            <a:ext cx="2329681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First-mover in this niche</a:t>
            </a:r>
            <a:endParaRPr b="0" i="0" sz="1100" u="none" cap="none" strike="noStrike"/>
          </a:p>
        </p:txBody>
      </p:sp>
      <p:sp>
        <p:nvSpPr>
          <p:cNvPr id="230" name="Google Shape;230;p34"/>
          <p:cNvSpPr/>
          <p:nvPr/>
        </p:nvSpPr>
        <p:spPr>
          <a:xfrm>
            <a:off x="3260601" y="1881262"/>
            <a:ext cx="2622724" cy="2399779"/>
          </a:xfrm>
          <a:prstGeom prst="roundRect">
            <a:avLst>
              <a:gd fmla="val 2481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407122" y="2027783"/>
            <a:ext cx="425276" cy="425276"/>
          </a:xfrm>
          <a:prstGeom prst="roundRect">
            <a:avLst>
              <a:gd fmla="val 13436980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101" y="2120801"/>
            <a:ext cx="191319" cy="2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3407123" y="25948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Target Market</a:t>
            </a:r>
            <a:endParaRPr b="0" i="0" sz="1400" u="none" cap="none" strike="noStrike"/>
          </a:p>
        </p:txBody>
      </p:sp>
      <p:sp>
        <p:nvSpPr>
          <p:cNvPr id="234" name="Google Shape;234;p34"/>
          <p:cNvSpPr/>
          <p:nvPr/>
        </p:nvSpPr>
        <p:spPr>
          <a:xfrm>
            <a:off x="3407122" y="2901330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 and other creative economy funds</a:t>
            </a:r>
            <a:endParaRPr b="0" i="0" sz="1100" u="none" cap="none" strike="noStrike"/>
          </a:p>
        </p:txBody>
      </p:sp>
      <p:sp>
        <p:nvSpPr>
          <p:cNvPr id="235" name="Google Shape;235;p34"/>
          <p:cNvSpPr/>
          <p:nvPr/>
        </p:nvSpPr>
        <p:spPr>
          <a:xfrm>
            <a:off x="3407122" y="3404518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Individual creatives with IP contracts</a:t>
            </a:r>
            <a:endParaRPr b="0" i="0" sz="1100" u="none" cap="none" strike="noStrike"/>
          </a:p>
        </p:txBody>
      </p:sp>
      <p:sp>
        <p:nvSpPr>
          <p:cNvPr id="236" name="Google Shape;236;p34"/>
          <p:cNvSpPr/>
          <p:nvPr/>
        </p:nvSpPr>
        <p:spPr>
          <a:xfrm>
            <a:off x="3407122" y="3907706"/>
            <a:ext cx="2329681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Legal firms helping creatives</a:t>
            </a:r>
            <a:endParaRPr b="0" i="0" sz="1100" u="none" cap="none" strike="noStrike"/>
          </a:p>
        </p:txBody>
      </p:sp>
      <p:sp>
        <p:nvSpPr>
          <p:cNvPr id="237" name="Google Shape;237;p34"/>
          <p:cNvSpPr/>
          <p:nvPr/>
        </p:nvSpPr>
        <p:spPr>
          <a:xfrm>
            <a:off x="6025083" y="1881262"/>
            <a:ext cx="2622724" cy="2399779"/>
          </a:xfrm>
          <a:prstGeom prst="roundRect">
            <a:avLst>
              <a:gd fmla="val 2481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6171605" y="2027783"/>
            <a:ext cx="425276" cy="425276"/>
          </a:xfrm>
          <a:prstGeom prst="roundRect">
            <a:avLst>
              <a:gd fmla="val 13436980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9" name="Google Shape;23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8584" y="2120801"/>
            <a:ext cx="191319" cy="2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6171605" y="25948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USP</a:t>
            </a:r>
            <a:endParaRPr b="0" i="0" sz="1400" u="none" cap="none" strike="noStrike"/>
          </a:p>
        </p:txBody>
      </p:sp>
      <p:sp>
        <p:nvSpPr>
          <p:cNvPr id="241" name="Google Shape;241;p34"/>
          <p:cNvSpPr/>
          <p:nvPr/>
        </p:nvSpPr>
        <p:spPr>
          <a:xfrm>
            <a:off x="6171605" y="2901330"/>
            <a:ext cx="2329681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Combines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debt automation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with </a:t>
            </a:r>
            <a:r>
              <a:rPr b="1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enforcement</a:t>
            </a: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— something missing in current tools</a:t>
            </a:r>
            <a:endParaRPr b="0" i="0" sz="1100" u="none" cap="none" strike="noStrike"/>
          </a:p>
        </p:txBody>
      </p:sp>
      <p:sp>
        <p:nvSpPr>
          <p:cNvPr id="242" name="Google Shape;242;p34"/>
          <p:cNvSpPr txBox="1"/>
          <p:nvPr/>
        </p:nvSpPr>
        <p:spPr>
          <a:xfrm>
            <a:off x="1570873" y="413254"/>
            <a:ext cx="34914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700" lIns="21700" spcFirstLastPara="1" rIns="21700" wrap="square" tIns="21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i="0" lang="en" sz="798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56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3" name="Google Shape;243;p34" title="bl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085" y="171788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 title="Power learn Project Logo horizontal no shadow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4350" y="102100"/>
            <a:ext cx="1443937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>
            <a:off x="496119" y="81438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Competitor Analysis</a:t>
            </a:r>
            <a:endParaRPr b="0" i="0" sz="1400" u="none" cap="none" strike="noStrike"/>
          </a:p>
        </p:txBody>
      </p:sp>
      <p:sp>
        <p:nvSpPr>
          <p:cNvPr id="251" name="Google Shape;251;p35"/>
          <p:cNvSpPr/>
          <p:nvPr/>
        </p:nvSpPr>
        <p:spPr>
          <a:xfrm>
            <a:off x="496128" y="1177600"/>
            <a:ext cx="5233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Our Competitive Edge</a:t>
            </a:r>
            <a:endParaRPr b="0" i="0" sz="2800" u="none" cap="none" strike="noStrike"/>
          </a:p>
        </p:txBody>
      </p:sp>
      <p:sp>
        <p:nvSpPr>
          <p:cNvPr id="252" name="Google Shape;252;p35"/>
          <p:cNvSpPr/>
          <p:nvPr/>
        </p:nvSpPr>
        <p:spPr>
          <a:xfrm>
            <a:off x="496119" y="1833191"/>
            <a:ext cx="8151763" cy="2495848"/>
          </a:xfrm>
          <a:prstGeom prst="roundRect">
            <a:avLst>
              <a:gd fmla="val 2386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500881" y="1837953"/>
            <a:ext cx="8142238" cy="40644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642789" y="1927771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Feature</a:t>
            </a:r>
            <a:endParaRPr b="0" i="0" sz="1100" u="none" cap="none" strike="noStrike"/>
          </a:p>
        </p:txBody>
      </p:sp>
      <p:sp>
        <p:nvSpPr>
          <p:cNvPr id="255" name="Google Shape;255;p35"/>
          <p:cNvSpPr/>
          <p:nvPr/>
        </p:nvSpPr>
        <p:spPr>
          <a:xfrm>
            <a:off x="2680693" y="1927771"/>
            <a:ext cx="17472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Our Platform</a:t>
            </a:r>
            <a:endParaRPr b="0" i="0" sz="1100" u="none" cap="none" strike="noStrike"/>
          </a:p>
        </p:txBody>
      </p:sp>
      <p:sp>
        <p:nvSpPr>
          <p:cNvPr id="256" name="Google Shape;256;p35"/>
          <p:cNvSpPr/>
          <p:nvPr/>
        </p:nvSpPr>
        <p:spPr>
          <a:xfrm>
            <a:off x="4716214" y="1927771"/>
            <a:ext cx="1747242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SimpleDebt Bot</a:t>
            </a:r>
            <a:endParaRPr b="0" i="0" sz="1100" u="none" cap="none" strike="noStrike"/>
          </a:p>
        </p:txBody>
      </p:sp>
      <p:sp>
        <p:nvSpPr>
          <p:cNvPr id="257" name="Google Shape;257;p35"/>
          <p:cNvSpPr/>
          <p:nvPr/>
        </p:nvSpPr>
        <p:spPr>
          <a:xfrm>
            <a:off x="6751737" y="1927771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IPTrackr</a:t>
            </a:r>
            <a:endParaRPr b="0" i="0" sz="1100" u="none" cap="none" strike="noStrike"/>
          </a:p>
        </p:txBody>
      </p:sp>
      <p:sp>
        <p:nvSpPr>
          <p:cNvPr id="258" name="Google Shape;258;p35"/>
          <p:cNvSpPr/>
          <p:nvPr/>
        </p:nvSpPr>
        <p:spPr>
          <a:xfrm>
            <a:off x="500881" y="2244403"/>
            <a:ext cx="8142238" cy="4159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642789" y="2334221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Contract Tracking</a:t>
            </a:r>
            <a:endParaRPr b="0" i="0" sz="1100" u="none" cap="none" strike="noStrike"/>
          </a:p>
        </p:txBody>
      </p:sp>
      <p:sp>
        <p:nvSpPr>
          <p:cNvPr id="260" name="Google Shape;260;p35"/>
          <p:cNvSpPr/>
          <p:nvPr/>
        </p:nvSpPr>
        <p:spPr>
          <a:xfrm>
            <a:off x="2680693" y="2334221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61" name="Google Shape;261;p35"/>
          <p:cNvSpPr/>
          <p:nvPr/>
        </p:nvSpPr>
        <p:spPr>
          <a:xfrm>
            <a:off x="4716214" y="2334221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62" name="Google Shape;262;p35"/>
          <p:cNvSpPr/>
          <p:nvPr/>
        </p:nvSpPr>
        <p:spPr>
          <a:xfrm>
            <a:off x="6751737" y="2334221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63" name="Google Shape;263;p35"/>
          <p:cNvSpPr/>
          <p:nvPr/>
        </p:nvSpPr>
        <p:spPr>
          <a:xfrm>
            <a:off x="500881" y="2660377"/>
            <a:ext cx="8142238" cy="4159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642789" y="2750195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Multi-Channel Alerts</a:t>
            </a:r>
            <a:endParaRPr b="0" i="0" sz="1100" u="none" cap="none" strike="noStrike"/>
          </a:p>
        </p:txBody>
      </p:sp>
      <p:sp>
        <p:nvSpPr>
          <p:cNvPr id="265" name="Google Shape;265;p35"/>
          <p:cNvSpPr/>
          <p:nvPr/>
        </p:nvSpPr>
        <p:spPr>
          <a:xfrm>
            <a:off x="2680693" y="2750195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66" name="Google Shape;266;p35"/>
          <p:cNvSpPr/>
          <p:nvPr/>
        </p:nvSpPr>
        <p:spPr>
          <a:xfrm>
            <a:off x="4716214" y="2750195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67" name="Google Shape;267;p35"/>
          <p:cNvSpPr/>
          <p:nvPr/>
        </p:nvSpPr>
        <p:spPr>
          <a:xfrm>
            <a:off x="6751737" y="2750195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68" name="Google Shape;268;p35"/>
          <p:cNvSpPr/>
          <p:nvPr/>
        </p:nvSpPr>
        <p:spPr>
          <a:xfrm>
            <a:off x="500881" y="3076352"/>
            <a:ext cx="8142238" cy="4159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642789" y="3166169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Behavioral Scoring</a:t>
            </a:r>
            <a:endParaRPr b="0" i="0" sz="1100" u="none" cap="none" strike="noStrike"/>
          </a:p>
        </p:txBody>
      </p:sp>
      <p:sp>
        <p:nvSpPr>
          <p:cNvPr id="270" name="Google Shape;270;p35"/>
          <p:cNvSpPr/>
          <p:nvPr/>
        </p:nvSpPr>
        <p:spPr>
          <a:xfrm>
            <a:off x="2680693" y="3166169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71" name="Google Shape;271;p35"/>
          <p:cNvSpPr/>
          <p:nvPr/>
        </p:nvSpPr>
        <p:spPr>
          <a:xfrm>
            <a:off x="4716214" y="3166169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72" name="Google Shape;272;p35"/>
          <p:cNvSpPr/>
          <p:nvPr/>
        </p:nvSpPr>
        <p:spPr>
          <a:xfrm>
            <a:off x="6751737" y="3166169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73" name="Google Shape;273;p35"/>
          <p:cNvSpPr/>
          <p:nvPr/>
        </p:nvSpPr>
        <p:spPr>
          <a:xfrm>
            <a:off x="500881" y="3492326"/>
            <a:ext cx="8142238" cy="4159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642789" y="3582144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Dashboard for Creatives</a:t>
            </a:r>
            <a:endParaRPr b="0" i="0" sz="1100" u="none" cap="none" strike="noStrike"/>
          </a:p>
        </p:txBody>
      </p:sp>
      <p:sp>
        <p:nvSpPr>
          <p:cNvPr id="275" name="Google Shape;275;p35"/>
          <p:cNvSpPr/>
          <p:nvPr/>
        </p:nvSpPr>
        <p:spPr>
          <a:xfrm>
            <a:off x="2680693" y="3582144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76" name="Google Shape;276;p35"/>
          <p:cNvSpPr/>
          <p:nvPr/>
        </p:nvSpPr>
        <p:spPr>
          <a:xfrm>
            <a:off x="4716214" y="3582144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77" name="Google Shape;277;p35"/>
          <p:cNvSpPr/>
          <p:nvPr/>
        </p:nvSpPr>
        <p:spPr>
          <a:xfrm>
            <a:off x="6751737" y="3582144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78" name="Google Shape;278;p35"/>
          <p:cNvSpPr/>
          <p:nvPr/>
        </p:nvSpPr>
        <p:spPr>
          <a:xfrm>
            <a:off x="500881" y="3908301"/>
            <a:ext cx="8142238" cy="4159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642789" y="3998119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Custom Integration</a:t>
            </a:r>
            <a:endParaRPr b="0" i="0" sz="1100" u="none" cap="none" strike="noStrike"/>
          </a:p>
        </p:txBody>
      </p:sp>
      <p:sp>
        <p:nvSpPr>
          <p:cNvPr id="280" name="Google Shape;280;p35"/>
          <p:cNvSpPr/>
          <p:nvPr/>
        </p:nvSpPr>
        <p:spPr>
          <a:xfrm>
            <a:off x="2680693" y="3998119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81" name="Google Shape;281;p35"/>
          <p:cNvSpPr/>
          <p:nvPr/>
        </p:nvSpPr>
        <p:spPr>
          <a:xfrm>
            <a:off x="4716214" y="3998119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b="0" i="0" sz="1100" u="none" cap="none" strike="noStrike"/>
          </a:p>
        </p:txBody>
      </p:sp>
      <p:sp>
        <p:nvSpPr>
          <p:cNvPr id="282" name="Google Shape;282;p35"/>
          <p:cNvSpPr/>
          <p:nvPr/>
        </p:nvSpPr>
        <p:spPr>
          <a:xfrm>
            <a:off x="6751737" y="3998119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b="0" i="0" sz="1100" u="none" cap="none" strike="noStrike"/>
          </a:p>
        </p:txBody>
      </p:sp>
      <p:sp>
        <p:nvSpPr>
          <p:cNvPr id="283" name="Google Shape;283;p35"/>
          <p:cNvSpPr txBox="1"/>
          <p:nvPr/>
        </p:nvSpPr>
        <p:spPr>
          <a:xfrm>
            <a:off x="1635224" y="413257"/>
            <a:ext cx="34914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725" lIns="21725" spcFirstLastPara="1" rIns="21725" wrap="square" tIns="21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i="0" lang="en" sz="798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56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84" name="Google Shape;284;p35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6" y="171788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100"/>
            <a:ext cx="1443942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/>
          <p:nvPr/>
        </p:nvSpPr>
        <p:spPr>
          <a:xfrm>
            <a:off x="496119" y="62358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Revenue Model</a:t>
            </a:r>
            <a:endParaRPr b="0" i="0" sz="1400" u="none" cap="none" strike="noStrike"/>
          </a:p>
        </p:txBody>
      </p:sp>
      <p:sp>
        <p:nvSpPr>
          <p:cNvPr id="292" name="Google Shape;292;p36"/>
          <p:cNvSpPr/>
          <p:nvPr/>
        </p:nvSpPr>
        <p:spPr>
          <a:xfrm>
            <a:off x="496126" y="845050"/>
            <a:ext cx="5673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Monetization &amp; Profitability</a:t>
            </a:r>
            <a:endParaRPr b="0" i="0" sz="2800" u="none" cap="none" strike="noStrike"/>
          </a:p>
        </p:txBody>
      </p:sp>
      <p:sp>
        <p:nvSpPr>
          <p:cNvPr id="293" name="Google Shape;293;p36"/>
          <p:cNvSpPr/>
          <p:nvPr/>
        </p:nvSpPr>
        <p:spPr>
          <a:xfrm>
            <a:off x="275331" y="1621230"/>
            <a:ext cx="2213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Monetization Strategy</a:t>
            </a:r>
            <a:endParaRPr b="0" i="0" sz="1700" u="none" cap="none" strike="noStrike"/>
          </a:p>
        </p:txBody>
      </p:sp>
      <p:sp>
        <p:nvSpPr>
          <p:cNvPr id="294" name="Google Shape;294;p36"/>
          <p:cNvSpPr/>
          <p:nvPr/>
        </p:nvSpPr>
        <p:spPr>
          <a:xfrm>
            <a:off x="496094" y="2220096"/>
            <a:ext cx="2486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Subscriptions + Integration Fees</a:t>
            </a:r>
            <a:endParaRPr b="0" i="0" sz="1100" u="none" cap="none" strike="noStrike"/>
          </a:p>
        </p:txBody>
      </p:sp>
      <p:sp>
        <p:nvSpPr>
          <p:cNvPr id="295" name="Google Shape;295;p36"/>
          <p:cNvSpPr/>
          <p:nvPr/>
        </p:nvSpPr>
        <p:spPr>
          <a:xfrm>
            <a:off x="141819" y="2583219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Who Pays</a:t>
            </a:r>
            <a:endParaRPr b="0" i="0" sz="1700" u="none" cap="none" strike="noStrike"/>
          </a:p>
        </p:txBody>
      </p:sp>
      <p:sp>
        <p:nvSpPr>
          <p:cNvPr id="296" name="Google Shape;296;p36"/>
          <p:cNvSpPr/>
          <p:nvPr/>
        </p:nvSpPr>
        <p:spPr>
          <a:xfrm>
            <a:off x="496119" y="2826098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</a:t>
            </a:r>
            <a:endParaRPr b="0" i="0" sz="1100" u="none" cap="none" strike="noStrike"/>
          </a:p>
        </p:txBody>
      </p:sp>
      <p:sp>
        <p:nvSpPr>
          <p:cNvPr id="297" name="Google Shape;297;p36"/>
          <p:cNvSpPr/>
          <p:nvPr/>
        </p:nvSpPr>
        <p:spPr>
          <a:xfrm>
            <a:off x="496119" y="3102471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Creatives &amp; Small Studios</a:t>
            </a:r>
            <a:endParaRPr b="0" i="0" sz="1100" u="none" cap="none" strike="noStrike"/>
          </a:p>
        </p:txBody>
      </p:sp>
      <p:sp>
        <p:nvSpPr>
          <p:cNvPr id="298" name="Google Shape;298;p36"/>
          <p:cNvSpPr/>
          <p:nvPr/>
        </p:nvSpPr>
        <p:spPr>
          <a:xfrm>
            <a:off x="496119" y="3378845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Lawyers/Firms</a:t>
            </a:r>
            <a:endParaRPr b="0" i="0" sz="1100" u="none" cap="none" strike="noStrike"/>
          </a:p>
        </p:txBody>
      </p:sp>
      <p:sp>
        <p:nvSpPr>
          <p:cNvPr id="299" name="Google Shape;299;p36"/>
          <p:cNvSpPr/>
          <p:nvPr/>
        </p:nvSpPr>
        <p:spPr>
          <a:xfrm>
            <a:off x="3333080" y="1642393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Payment Channels</a:t>
            </a:r>
            <a:endParaRPr b="0" i="0" sz="1700" u="none" cap="none" strike="noStrike"/>
          </a:p>
        </p:txBody>
      </p:sp>
      <p:sp>
        <p:nvSpPr>
          <p:cNvPr id="300" name="Google Shape;300;p36"/>
          <p:cNvSpPr/>
          <p:nvPr/>
        </p:nvSpPr>
        <p:spPr>
          <a:xfrm>
            <a:off x="3333080" y="2049959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Mpesa</a:t>
            </a:r>
            <a:endParaRPr b="0" i="0" sz="1100" u="none" cap="none" strike="noStrike"/>
          </a:p>
        </p:txBody>
      </p:sp>
      <p:sp>
        <p:nvSpPr>
          <p:cNvPr id="301" name="Google Shape;301;p36"/>
          <p:cNvSpPr/>
          <p:nvPr/>
        </p:nvSpPr>
        <p:spPr>
          <a:xfrm>
            <a:off x="3333080" y="2326333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Bank</a:t>
            </a:r>
            <a:endParaRPr b="0" i="0" sz="1100" u="none" cap="none" strike="noStrike"/>
          </a:p>
        </p:txBody>
      </p:sp>
      <p:sp>
        <p:nvSpPr>
          <p:cNvPr id="302" name="Google Shape;302;p36"/>
          <p:cNvSpPr/>
          <p:nvPr/>
        </p:nvSpPr>
        <p:spPr>
          <a:xfrm>
            <a:off x="3333080" y="2602706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Card</a:t>
            </a:r>
            <a:endParaRPr b="0" i="0" sz="1100" u="none" cap="none" strike="noStrike"/>
          </a:p>
        </p:txBody>
      </p:sp>
      <p:sp>
        <p:nvSpPr>
          <p:cNvPr id="303" name="Google Shape;303;p36"/>
          <p:cNvSpPr/>
          <p:nvPr/>
        </p:nvSpPr>
        <p:spPr>
          <a:xfrm>
            <a:off x="3333080" y="2971279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Cost Structure</a:t>
            </a:r>
            <a:endParaRPr b="0" i="0" sz="1700" u="none" cap="none" strike="noStrike"/>
          </a:p>
        </p:txBody>
      </p:sp>
      <p:sp>
        <p:nvSpPr>
          <p:cNvPr id="304" name="Google Shape;304;p36"/>
          <p:cNvSpPr/>
          <p:nvPr/>
        </p:nvSpPr>
        <p:spPr>
          <a:xfrm>
            <a:off x="3333080" y="3378845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Monthly server: KES 5,000</a:t>
            </a:r>
            <a:endParaRPr b="0" i="0" sz="1100" u="none" cap="none" strike="noStrike"/>
          </a:p>
        </p:txBody>
      </p:sp>
      <p:sp>
        <p:nvSpPr>
          <p:cNvPr id="305" name="Google Shape;305;p36"/>
          <p:cNvSpPr/>
          <p:nvPr/>
        </p:nvSpPr>
        <p:spPr>
          <a:xfrm>
            <a:off x="3333080" y="3655219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Maintenance: KES 30,000/month</a:t>
            </a:r>
            <a:endParaRPr b="0" i="0" sz="1100" u="none" cap="none" strike="noStrike"/>
          </a:p>
        </p:txBody>
      </p:sp>
      <p:sp>
        <p:nvSpPr>
          <p:cNvPr id="306" name="Google Shape;306;p36"/>
          <p:cNvSpPr/>
          <p:nvPr/>
        </p:nvSpPr>
        <p:spPr>
          <a:xfrm>
            <a:off x="3333080" y="4158407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Customer support: KES 20,000/month</a:t>
            </a:r>
            <a:endParaRPr b="0" i="0" sz="1100" u="none" cap="none" strike="noStrike"/>
          </a:p>
        </p:txBody>
      </p:sp>
      <p:sp>
        <p:nvSpPr>
          <p:cNvPr id="307" name="Google Shape;307;p36"/>
          <p:cNvSpPr/>
          <p:nvPr/>
        </p:nvSpPr>
        <p:spPr>
          <a:xfrm>
            <a:off x="6170042" y="1642393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b="0" i="0" lang="en" sz="17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Expected Profit</a:t>
            </a:r>
            <a:endParaRPr b="0" i="0" sz="1700" u="none" cap="none" strike="noStrike"/>
          </a:p>
        </p:txBody>
      </p:sp>
      <p:sp>
        <p:nvSpPr>
          <p:cNvPr id="308" name="Google Shape;308;p36"/>
          <p:cNvSpPr/>
          <p:nvPr/>
        </p:nvSpPr>
        <p:spPr>
          <a:xfrm>
            <a:off x="6170042" y="2049959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Gross margin: 65%</a:t>
            </a:r>
            <a:endParaRPr b="0" i="0" sz="1100" u="none" cap="none" strike="noStrike"/>
          </a:p>
        </p:txBody>
      </p:sp>
      <p:sp>
        <p:nvSpPr>
          <p:cNvPr id="309" name="Google Shape;309;p36"/>
          <p:cNvSpPr/>
          <p:nvPr/>
        </p:nvSpPr>
        <p:spPr>
          <a:xfrm>
            <a:off x="6170042" y="2326333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b="0" i="0" lang="en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Breakeven in 9 months with 150 HEVA creatives onboarded</a:t>
            </a:r>
            <a:endParaRPr b="0" i="0" sz="1100" u="none" cap="none" strike="noStrike"/>
          </a:p>
        </p:txBody>
      </p:sp>
      <p:sp>
        <p:nvSpPr>
          <p:cNvPr id="310" name="Google Shape;310;p36"/>
          <p:cNvSpPr txBox="1"/>
          <p:nvPr/>
        </p:nvSpPr>
        <p:spPr>
          <a:xfrm>
            <a:off x="1635224" y="367093"/>
            <a:ext cx="34914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1725" lIns="21725" spcFirstLastPara="1" rIns="21725" wrap="square" tIns="21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i="0" lang="en" sz="798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i="0" sz="456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11" name="Google Shape;311;p36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5625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36"/>
            <a:ext cx="1443942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